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4"/>
    <p:sldMasterId id="2147483741" r:id="rId5"/>
    <p:sldMasterId id="2147483782" r:id="rId6"/>
  </p:sldMasterIdLst>
  <p:notesMasterIdLst>
    <p:notesMasterId r:id="rId25"/>
  </p:notesMasterIdLst>
  <p:handoutMasterIdLst>
    <p:handoutMasterId r:id="rId26"/>
  </p:handoutMasterIdLst>
  <p:sldIdLst>
    <p:sldId id="341" r:id="rId7"/>
    <p:sldId id="335" r:id="rId8"/>
    <p:sldId id="330" r:id="rId9"/>
    <p:sldId id="343" r:id="rId10"/>
    <p:sldId id="344" r:id="rId11"/>
    <p:sldId id="345" r:id="rId12"/>
    <p:sldId id="346" r:id="rId13"/>
    <p:sldId id="338" r:id="rId14"/>
    <p:sldId id="347" r:id="rId15"/>
    <p:sldId id="349" r:id="rId16"/>
    <p:sldId id="348" r:id="rId17"/>
    <p:sldId id="350" r:id="rId18"/>
    <p:sldId id="342" r:id="rId19"/>
    <p:sldId id="351" r:id="rId20"/>
    <p:sldId id="352" r:id="rId21"/>
    <p:sldId id="333" r:id="rId22"/>
    <p:sldId id="334" r:id="rId23"/>
    <p:sldId id="353" r:id="rId24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286B9D"/>
    <a:srgbClr val="663300"/>
    <a:srgbClr val="FF3399"/>
    <a:srgbClr val="0000FF"/>
    <a:srgbClr val="FFFF99"/>
    <a:srgbClr val="6600FF"/>
    <a:srgbClr val="CC00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82119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8102" y="1"/>
            <a:ext cx="2982119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575"/>
            <a:ext cx="2982119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8102" y="8829575"/>
            <a:ext cx="2982119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C3A9D35-BAA1-436E-BF91-2893B54F36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595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82119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8102" y="1"/>
            <a:ext cx="2982119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9188" y="698500"/>
            <a:ext cx="4643437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182" y="4416392"/>
            <a:ext cx="5505450" cy="4182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575"/>
            <a:ext cx="2982119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8102" y="8829575"/>
            <a:ext cx="2982119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9D46A47-FF89-4B97-8D77-89969C93DB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2793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2AAE9-22C4-4420-9470-35825FCF7B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83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3A2AE-7A5C-461E-A49E-52B71E9FC4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962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C70FC-9E09-47F1-9A76-8D395326F6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554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EF096-9972-4125-8613-C9810414A1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60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EF687-ABEB-412F-9A29-25AFAF0A62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777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86D36-334B-4847-BE7A-76212C8B10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873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4497E-FF3F-495E-9127-7135EF5BB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355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0BBB0-02D9-4030-A75E-3F0CD97E8D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222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052F9-CB31-4D63-92F8-D8F7F16B70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537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DFF96-63D7-4EF1-8E77-81CC64EDE6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766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7977E5-6835-4C92-9A38-AB9CA4BAFF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902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BC786-0CF0-4B7F-81E3-CAA69830F6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840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44368-2AE8-49B3-A404-17866694D2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461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8C2697-8102-46BB-967F-1D57EC3F20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121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1C70FC-9E09-47F1-9A76-8D395326F6C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693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CEF096-9972-4125-8613-C9810414A1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617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EF687-ABEB-412F-9A29-25AFAF0A627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500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C86D36-334B-4847-BE7A-76212C8B10E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242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B4497E-FF3F-495E-9127-7135EF5BB73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459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0BBB0-02D9-4030-A75E-3F0CD97E8D5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528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0052F9-CB31-4D63-92F8-D8F7F16B70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297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1DFF96-63D7-4EF1-8E77-81CC64EDE6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564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28CEA-468E-4585-83DD-DF5007206A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66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15DE37-2ACC-47F2-896C-D70CE1488A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566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15DE37-2ACC-47F2-896C-D70CE1488A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8075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15DE37-2ACC-47F2-896C-D70CE1488A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5837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15DE37-2ACC-47F2-896C-D70CE1488A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6712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15DE37-2ACC-47F2-896C-D70CE1488A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364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7977E5-6835-4C92-9A38-AB9CA4BAFF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662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544368-2AE8-49B3-A404-17866694D26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15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B2D7B5-C041-464F-9032-BBB4D2DEE0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59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5E9BC-D9CF-4CF7-B80E-FC3548AAA6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116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927870-306C-48E8-BD5F-BE6E634C34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845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A708BC-DAC9-4AE7-9517-F2787F58A1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766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65ADF3-A1BD-43EC-B7A3-580DEC1C1E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596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4C2A29-5476-4728-B3FD-DDD0DE952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8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6" Type="http://schemas.openxmlformats.org/officeDocument/2006/relationships/slideLayout" Target="../slideLayouts/slideLayout36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raphShape" hidden="1"/>
          <p:cNvSpPr/>
          <p:nvPr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/>
              <a:t>iRespond Graph</a:t>
            </a:r>
          </a:p>
        </p:txBody>
      </p:sp>
      <p:grpSp>
        <p:nvGrpSpPr>
          <p:cNvPr id="3075" name="CorrectBarGroup"/>
          <p:cNvGrpSpPr>
            <a:grpSpLocks/>
          </p:cNvGrpSpPr>
          <p:nvPr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076" name="PercentLabelGroup"/>
          <p:cNvGrpSpPr>
            <a:grpSpLocks/>
          </p:cNvGrpSpPr>
          <p:nvPr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6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9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2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5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077" name="IncorrectBarGroup"/>
          <p:cNvGrpSpPr>
            <a:grpSpLocks/>
          </p:cNvGrpSpPr>
          <p:nvPr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078" name="XLabelGroup"/>
          <p:cNvGrpSpPr>
            <a:grpSpLocks/>
          </p:cNvGrpSpPr>
          <p:nvPr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8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1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4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17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079" name="AxisLineGroup"/>
          <p:cNvGrpSpPr>
            <a:grpSpLocks/>
          </p:cNvGrpSpPr>
          <p:nvPr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80" name="YLabelGroup"/>
          <p:cNvGrpSpPr>
            <a:grpSpLocks/>
          </p:cNvGrpSpPr>
          <p:nvPr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3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5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27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estionShape"/>
          <p:cNvSpPr/>
          <p:nvPr/>
        </p:nvSpPr>
        <p:spPr>
          <a:xfrm>
            <a:off x="127000" y="127000"/>
            <a:ext cx="8890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/>
            <a:r>
              <a:rPr lang="en-US" sz="440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AShape"/>
          <p:cNvSpPr/>
          <p:nvPr/>
        </p:nvSpPr>
        <p:spPr>
          <a:xfrm>
            <a:off x="127000" y="31115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4" name="BShape"/>
          <p:cNvSpPr/>
          <p:nvPr/>
        </p:nvSpPr>
        <p:spPr>
          <a:xfrm>
            <a:off x="127000" y="38354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5" name="CShape"/>
          <p:cNvSpPr/>
          <p:nvPr/>
        </p:nvSpPr>
        <p:spPr>
          <a:xfrm>
            <a:off x="127000" y="45593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6" name="DShape"/>
          <p:cNvSpPr/>
          <p:nvPr/>
        </p:nvSpPr>
        <p:spPr>
          <a:xfrm>
            <a:off x="127000" y="52832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7" name="EShape"/>
          <p:cNvSpPr/>
          <p:nvPr/>
        </p:nvSpPr>
        <p:spPr>
          <a:xfrm>
            <a:off x="127000" y="60071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8" name="Percent"/>
          <p:cNvSpPr/>
          <p:nvPr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9" name="Timer"/>
          <p:cNvSpPr/>
          <p:nvPr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561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  <p:sldLayoutId id="2147483794" r:id="rId12"/>
    <p:sldLayoutId id="2147483795" r:id="rId13"/>
    <p:sldLayoutId id="2147483796" r:id="rId14"/>
    <p:sldLayoutId id="2147483797" r:id="rId15"/>
    <p:sldLayoutId id="2147483798" r:id="rId16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2.xml"/><Relationship Id="rId4" Type="http://schemas.openxmlformats.org/officeDocument/2006/relationships/hyperlink" Target="https://www.geogebra.org/geometry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52600"/>
          </a:xfrm>
        </p:spPr>
        <p:txBody>
          <a:bodyPr/>
          <a:lstStyle/>
          <a:p>
            <a:r>
              <a:rPr lang="en-US" altLang="en-US" sz="5400" b="1" u="sng" dirty="0" smtClean="0">
                <a:solidFill>
                  <a:srgbClr val="0000FF"/>
                </a:solidFill>
                <a:latin typeface="Century Gothic" pitchFamily="34" charset="0"/>
              </a:rPr>
              <a:t>Warm-up</a:t>
            </a:r>
            <a:endParaRPr lang="en-US" sz="5400" dirty="0"/>
          </a:p>
        </p:txBody>
      </p:sp>
      <p:sp>
        <p:nvSpPr>
          <p:cNvPr id="31748" name="Rectangle 18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2667000"/>
          </a:xfrm>
        </p:spPr>
        <p:txBody>
          <a:bodyPr/>
          <a:lstStyle/>
          <a:p>
            <a:pPr eaLnBrk="1" hangingPunct="1"/>
            <a:r>
              <a:rPr lang="en-US" sz="4000" b="1" dirty="0" smtClean="0"/>
              <a:t>Find x</a:t>
            </a:r>
          </a:p>
          <a:p>
            <a:pPr marL="0" indent="0" eaLnBrk="1" hangingPunct="1">
              <a:buNone/>
            </a:pPr>
            <a:r>
              <a:rPr lang="en-US" sz="4000" b="1" i="1" dirty="0" smtClean="0">
                <a:latin typeface="Century Gothic" pitchFamily="34" charset="0"/>
              </a:rPr>
              <a:t>a)					b)</a:t>
            </a:r>
          </a:p>
        </p:txBody>
      </p:sp>
      <p:pic>
        <p:nvPicPr>
          <p:cNvPr id="1026" name="Picture 2" descr="https://www.learningpod.com/apiproxy/content/d5ac5557-a31b-48f1-84a9-bd9a6c4a49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819400"/>
            <a:ext cx="2951303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www.learningpod.com/apiproxy/content/5bc2a370-009e-4d74-ae74-ca0161d24fb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590800"/>
            <a:ext cx="1981200" cy="203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3890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Example two: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524000"/>
            <a:ext cx="6347714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Find x and y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66521"/>
            <a:ext cx="6096851" cy="3791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142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Example three: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524000"/>
            <a:ext cx="6934201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Solve for x and find all missing angle measures.</a:t>
            </a:r>
            <a:endParaRPr lang="en-US" sz="3600" dirty="0"/>
          </a:p>
        </p:txBody>
      </p:sp>
      <p:pic>
        <p:nvPicPr>
          <p:cNvPr id="5" name="Picture 2" descr="http://www.freemathhelp.com/images/lessons/exterior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76065"/>
            <a:ext cx="3988862" cy="3988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1815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 smtClean="0"/>
              <a:t>Plickers</a:t>
            </a:r>
            <a:r>
              <a:rPr lang="en-US" sz="4000" b="1" dirty="0" smtClean="0"/>
              <a:t>!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524000"/>
            <a:ext cx="6934201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What is the value of x in the figure below?</a:t>
            </a:r>
            <a:endParaRPr lang="en-US" sz="3600" dirty="0"/>
          </a:p>
        </p:txBody>
      </p:sp>
      <p:pic>
        <p:nvPicPr>
          <p:cNvPr id="1026" name="Picture 2" descr="Image result for exterior angle theorem solve for 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7" y="4690397"/>
            <a:ext cx="5907031" cy="216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1000" y="2895600"/>
            <a:ext cx="7315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A)  153				C)   108</a:t>
            </a:r>
          </a:p>
          <a:p>
            <a:endParaRPr lang="en-US" sz="3600" dirty="0"/>
          </a:p>
          <a:p>
            <a:r>
              <a:rPr lang="en-US" sz="3600" dirty="0" smtClean="0"/>
              <a:t>B)  45				D)  49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4800600" y="3962400"/>
            <a:ext cx="1828800" cy="727997"/>
          </a:xfrm>
          <a:prstGeom prst="rect">
            <a:avLst/>
          </a:prstGeom>
          <a:noFill/>
          <a:ln w="76200">
            <a:solidFill>
              <a:srgbClr val="FFFF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928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/>
          <p:cNvSpPr/>
          <p:nvPr/>
        </p:nvSpPr>
        <p:spPr>
          <a:xfrm rot="8338259">
            <a:off x="2793229" y="4794317"/>
            <a:ext cx="2940455" cy="2648742"/>
          </a:xfrm>
          <a:prstGeom prst="rtTriangle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2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52600"/>
          </a:xfrm>
        </p:spPr>
        <p:txBody>
          <a:bodyPr/>
          <a:lstStyle/>
          <a:p>
            <a:r>
              <a:rPr lang="en-US" altLang="en-US" sz="5400" b="1" u="sng" dirty="0" smtClean="0">
                <a:solidFill>
                  <a:srgbClr val="0000FF"/>
                </a:solidFill>
                <a:latin typeface="Century Gothic" pitchFamily="34" charset="0"/>
              </a:rPr>
              <a:t>Base Angle Theorem</a:t>
            </a:r>
            <a:endParaRPr lang="en-US" sz="5400" dirty="0"/>
          </a:p>
        </p:txBody>
      </p:sp>
      <p:sp>
        <p:nvSpPr>
          <p:cNvPr id="31748" name="Rectangle 18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2667000"/>
          </a:xfrm>
        </p:spPr>
        <p:txBody>
          <a:bodyPr/>
          <a:lstStyle/>
          <a:p>
            <a:pPr eaLnBrk="1" hangingPunct="1"/>
            <a:r>
              <a:rPr lang="en-US" sz="4000" b="1" i="1" dirty="0" smtClean="0"/>
              <a:t>If 2 </a:t>
            </a:r>
            <a:r>
              <a:rPr lang="en-US" sz="4000" b="1" i="1" u="sng" dirty="0" smtClean="0"/>
              <a:t>sides</a:t>
            </a:r>
            <a:r>
              <a:rPr lang="en-US" sz="4000" b="1" i="1" dirty="0" smtClean="0"/>
              <a:t> in a triangle are congruent, then the </a:t>
            </a:r>
            <a:r>
              <a:rPr lang="en-US" sz="4000" b="1" i="1" u="sng" dirty="0" smtClean="0"/>
              <a:t>angles</a:t>
            </a:r>
            <a:r>
              <a:rPr lang="en-US" sz="4000" b="1" i="1" dirty="0" smtClean="0"/>
              <a:t> opposite them are congruent.</a:t>
            </a:r>
            <a:endParaRPr lang="en-US" sz="4000" b="1" i="1" dirty="0" smtClean="0">
              <a:latin typeface="Century Gothic" pitchFamily="34" charset="0"/>
            </a:endParaRPr>
          </a:p>
        </p:txBody>
      </p:sp>
      <p:sp>
        <p:nvSpPr>
          <p:cNvPr id="11" name="Arc 10"/>
          <p:cNvSpPr/>
          <p:nvPr/>
        </p:nvSpPr>
        <p:spPr>
          <a:xfrm rot="14409280">
            <a:off x="5471907" y="5471907"/>
            <a:ext cx="914400" cy="914400"/>
          </a:xfrm>
          <a:prstGeom prst="arc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c 24"/>
          <p:cNvSpPr/>
          <p:nvPr/>
        </p:nvSpPr>
        <p:spPr>
          <a:xfrm rot="484274">
            <a:off x="2345664" y="5606761"/>
            <a:ext cx="914400" cy="914400"/>
          </a:xfrm>
          <a:prstGeom prst="arc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3319728" y="4648200"/>
            <a:ext cx="566472" cy="65681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4831080" y="4648200"/>
            <a:ext cx="762000" cy="65681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5123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/>
          <p:cNvSpPr/>
          <p:nvPr/>
        </p:nvSpPr>
        <p:spPr>
          <a:xfrm rot="8338259">
            <a:off x="2793229" y="4794317"/>
            <a:ext cx="2940455" cy="2648742"/>
          </a:xfrm>
          <a:prstGeom prst="rtTriangle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2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52600"/>
          </a:xfrm>
        </p:spPr>
        <p:txBody>
          <a:bodyPr/>
          <a:lstStyle/>
          <a:p>
            <a:r>
              <a:rPr lang="en-US" altLang="en-US" sz="5400" b="1" u="sng" dirty="0" smtClean="0">
                <a:solidFill>
                  <a:srgbClr val="0000FF"/>
                </a:solidFill>
                <a:latin typeface="Century Gothic" pitchFamily="34" charset="0"/>
              </a:rPr>
              <a:t>Base Angle Theorem</a:t>
            </a:r>
            <a:br>
              <a:rPr lang="en-US" altLang="en-US" sz="5400" b="1" u="sng" dirty="0" smtClean="0">
                <a:solidFill>
                  <a:srgbClr val="0000FF"/>
                </a:solidFill>
                <a:latin typeface="Century Gothic" pitchFamily="34" charset="0"/>
              </a:rPr>
            </a:br>
            <a:r>
              <a:rPr lang="en-US" altLang="en-US" sz="5400" b="1" u="sng" dirty="0" smtClean="0">
                <a:solidFill>
                  <a:srgbClr val="0000FF"/>
                </a:solidFill>
                <a:latin typeface="Century Gothic" pitchFamily="34" charset="0"/>
              </a:rPr>
              <a:t>Converse</a:t>
            </a:r>
            <a:endParaRPr lang="en-US" sz="5400" dirty="0"/>
          </a:p>
        </p:txBody>
      </p:sp>
      <p:sp>
        <p:nvSpPr>
          <p:cNvPr id="31748" name="Rectangle 18"/>
          <p:cNvSpPr>
            <a:spLocks noGrp="1" noChangeArrowheads="1"/>
          </p:cNvSpPr>
          <p:nvPr>
            <p:ph idx="1"/>
          </p:nvPr>
        </p:nvSpPr>
        <p:spPr>
          <a:xfrm>
            <a:off x="685800" y="2113753"/>
            <a:ext cx="7772400" cy="2667000"/>
          </a:xfrm>
        </p:spPr>
        <p:txBody>
          <a:bodyPr/>
          <a:lstStyle/>
          <a:p>
            <a:pPr eaLnBrk="1" hangingPunct="1"/>
            <a:r>
              <a:rPr lang="en-US" sz="4000" b="1" i="1" dirty="0" smtClean="0"/>
              <a:t>If 2 </a:t>
            </a:r>
            <a:r>
              <a:rPr lang="en-US" sz="4000" b="1" i="1" u="sng" dirty="0" smtClean="0"/>
              <a:t>angles</a:t>
            </a:r>
            <a:r>
              <a:rPr lang="en-US" sz="4000" b="1" i="1" dirty="0" smtClean="0"/>
              <a:t> in a triangle are congruent, then the </a:t>
            </a:r>
            <a:r>
              <a:rPr lang="en-US" sz="4000" b="1" i="1" u="sng" dirty="0" smtClean="0"/>
              <a:t>sides</a:t>
            </a:r>
            <a:r>
              <a:rPr lang="en-US" sz="4000" b="1" i="1" dirty="0" smtClean="0"/>
              <a:t> opposite them are congruent.</a:t>
            </a:r>
            <a:endParaRPr lang="en-US" sz="4000" b="1" i="1" dirty="0" smtClean="0">
              <a:latin typeface="Century Gothic" pitchFamily="34" charset="0"/>
            </a:endParaRPr>
          </a:p>
        </p:txBody>
      </p:sp>
      <p:sp>
        <p:nvSpPr>
          <p:cNvPr id="11" name="Arc 10"/>
          <p:cNvSpPr/>
          <p:nvPr/>
        </p:nvSpPr>
        <p:spPr>
          <a:xfrm rot="14409280">
            <a:off x="5471907" y="5471907"/>
            <a:ext cx="914400" cy="914400"/>
          </a:xfrm>
          <a:prstGeom prst="arc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c 24"/>
          <p:cNvSpPr/>
          <p:nvPr/>
        </p:nvSpPr>
        <p:spPr>
          <a:xfrm rot="484274">
            <a:off x="2345664" y="5606761"/>
            <a:ext cx="914400" cy="914400"/>
          </a:xfrm>
          <a:prstGeom prst="arc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3319728" y="4648200"/>
            <a:ext cx="566472" cy="65681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4831080" y="4648200"/>
            <a:ext cx="762000" cy="65681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8889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52600"/>
          </a:xfrm>
        </p:spPr>
        <p:txBody>
          <a:bodyPr/>
          <a:lstStyle/>
          <a:p>
            <a:r>
              <a:rPr lang="en-US" altLang="en-US" sz="5400" b="1" u="sng" dirty="0" smtClean="0">
                <a:solidFill>
                  <a:srgbClr val="0000FF"/>
                </a:solidFill>
                <a:latin typeface="Century Gothic" pitchFamily="34" charset="0"/>
              </a:rPr>
              <a:t>Equilateral Triangle Corollaries </a:t>
            </a:r>
            <a:endParaRPr lang="en-US" sz="5400" dirty="0"/>
          </a:p>
        </p:txBody>
      </p:sp>
      <p:sp>
        <p:nvSpPr>
          <p:cNvPr id="31748" name="Rectangle 18"/>
          <p:cNvSpPr>
            <a:spLocks noGrp="1" noChangeArrowheads="1"/>
          </p:cNvSpPr>
          <p:nvPr>
            <p:ph idx="1"/>
          </p:nvPr>
        </p:nvSpPr>
        <p:spPr>
          <a:xfrm>
            <a:off x="152400" y="2133600"/>
            <a:ext cx="9067800" cy="4648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sz="4000" b="1" i="1" u="sng" dirty="0" smtClean="0"/>
              <a:t>Corollary 1</a:t>
            </a:r>
            <a:r>
              <a:rPr lang="en-US" sz="4000" b="1" i="1" dirty="0" smtClean="0"/>
              <a:t>: If a triangle is </a:t>
            </a:r>
            <a:r>
              <a:rPr lang="en-US" sz="4000" b="1" i="1" u="sng" dirty="0" smtClean="0"/>
              <a:t>equilateral</a:t>
            </a:r>
            <a:r>
              <a:rPr lang="en-US" sz="4000" b="1" i="1" dirty="0" smtClean="0"/>
              <a:t>, it is </a:t>
            </a:r>
            <a:r>
              <a:rPr lang="en-US" sz="4000" b="1" i="1" u="sng" dirty="0" smtClean="0"/>
              <a:t>equiangular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endParaRPr lang="en-US" sz="1200" b="1" i="1" u="sng" dirty="0" smtClean="0"/>
          </a:p>
          <a:p>
            <a:pPr eaLnBrk="1" hangingPunct="1">
              <a:lnSpc>
                <a:spcPct val="150000"/>
              </a:lnSpc>
            </a:pPr>
            <a:r>
              <a:rPr lang="en-US" sz="4000" b="1" i="1" u="sng" dirty="0" smtClean="0">
                <a:latin typeface="Century Gothic" pitchFamily="34" charset="0"/>
              </a:rPr>
              <a:t>Corollary 2</a:t>
            </a:r>
            <a:r>
              <a:rPr lang="en-US" sz="4000" b="1" i="1" dirty="0" smtClean="0">
                <a:latin typeface="Century Gothic" pitchFamily="34" charset="0"/>
              </a:rPr>
              <a:t>: If a triangle is </a:t>
            </a:r>
            <a:r>
              <a:rPr lang="en-US" sz="4000" b="1" i="1" u="sng" dirty="0" smtClean="0">
                <a:latin typeface="Century Gothic" pitchFamily="34" charset="0"/>
              </a:rPr>
              <a:t>equiangular</a:t>
            </a:r>
            <a:r>
              <a:rPr lang="en-US" sz="4000" b="1" i="1" dirty="0" smtClean="0">
                <a:latin typeface="Century Gothic" pitchFamily="34" charset="0"/>
              </a:rPr>
              <a:t>, it is </a:t>
            </a:r>
            <a:r>
              <a:rPr lang="en-US" sz="4000" b="1" i="1" u="sng" dirty="0" smtClean="0">
                <a:latin typeface="Century Gothic" pitchFamily="34" charset="0"/>
              </a:rPr>
              <a:t>equilateral</a:t>
            </a:r>
          </a:p>
        </p:txBody>
      </p:sp>
    </p:spTree>
    <p:extLst>
      <p:ext uri="{BB962C8B-B14F-4D97-AF65-F5344CB8AC3E}">
        <p14:creationId xmlns:p14="http://schemas.microsoft.com/office/powerpoint/2010/main" val="3629623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228600"/>
            <a:ext cx="7772400" cy="21336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Example one:</a:t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dirty="0" smtClean="0">
                <a:solidFill>
                  <a:schemeClr val="tx1"/>
                </a:solidFill>
              </a:rPr>
              <a:t>Solve for x.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427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87" t="11972" r="3595" b="13832"/>
          <a:stretch/>
        </p:blipFill>
        <p:spPr bwMode="auto">
          <a:xfrm>
            <a:off x="595745" y="2743200"/>
            <a:ext cx="4949016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1000" y="3886476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53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228600"/>
            <a:ext cx="7162800" cy="23622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Example two: </a:t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dirty="0" smtClean="0">
                <a:solidFill>
                  <a:schemeClr val="tx1"/>
                </a:solidFill>
              </a:rPr>
              <a:t>Find x, y, and all missing angle measures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4292" b="1"/>
          <a:stretch/>
        </p:blipFill>
        <p:spPr>
          <a:xfrm>
            <a:off x="304800" y="2583873"/>
            <a:ext cx="3505200" cy="3397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219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228600"/>
            <a:ext cx="7162800" cy="2362200"/>
          </a:xfrm>
        </p:spPr>
        <p:txBody>
          <a:bodyPr>
            <a:normAutofit/>
          </a:bodyPr>
          <a:lstStyle/>
          <a:p>
            <a:pPr algn="l"/>
            <a:r>
              <a:rPr lang="en-US" b="1" dirty="0" err="1" smtClean="0"/>
              <a:t>Plickers</a:t>
            </a:r>
            <a:r>
              <a:rPr lang="en-US" b="1" dirty="0" smtClean="0"/>
              <a:t>!</a:t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dirty="0" smtClean="0">
                <a:solidFill>
                  <a:schemeClr val="tx1"/>
                </a:solidFill>
              </a:rPr>
              <a:t>What is the value of x in the triangle below?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43200"/>
            <a:ext cx="4480948" cy="4114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24400" y="2133600"/>
            <a:ext cx="2743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lphaUcParenR"/>
            </a:pPr>
            <a:r>
              <a:rPr lang="en-US" sz="4400" dirty="0" smtClean="0"/>
              <a:t> 12</a:t>
            </a:r>
          </a:p>
          <a:p>
            <a:pPr marL="342900" indent="-342900">
              <a:lnSpc>
                <a:spcPct val="150000"/>
              </a:lnSpc>
              <a:buAutoNum type="alphaUcParenR"/>
            </a:pPr>
            <a:r>
              <a:rPr lang="en-US" sz="4400" dirty="0" smtClean="0"/>
              <a:t> 60</a:t>
            </a:r>
          </a:p>
          <a:p>
            <a:pPr marL="342900" indent="-342900">
              <a:lnSpc>
                <a:spcPct val="150000"/>
              </a:lnSpc>
              <a:buAutoNum type="alphaUcParenR"/>
            </a:pPr>
            <a:r>
              <a:rPr lang="en-US" sz="4400" dirty="0" smtClean="0"/>
              <a:t> 20</a:t>
            </a:r>
          </a:p>
          <a:p>
            <a:pPr marL="342900" indent="-342900">
              <a:lnSpc>
                <a:spcPct val="150000"/>
              </a:lnSpc>
              <a:buAutoNum type="alphaUcParenR"/>
            </a:pPr>
            <a:r>
              <a:rPr lang="en-US" sz="4400" dirty="0" smtClean="0"/>
              <a:t> 300</a:t>
            </a:r>
            <a:endParaRPr lang="en-US" sz="4400" dirty="0"/>
          </a:p>
        </p:txBody>
      </p:sp>
      <p:sp>
        <p:nvSpPr>
          <p:cNvPr id="6" name="Rectangle 5"/>
          <p:cNvSpPr/>
          <p:nvPr/>
        </p:nvSpPr>
        <p:spPr>
          <a:xfrm>
            <a:off x="4572000" y="2379201"/>
            <a:ext cx="1828800" cy="727997"/>
          </a:xfrm>
          <a:prstGeom prst="rect">
            <a:avLst/>
          </a:prstGeom>
          <a:noFill/>
          <a:ln w="76200">
            <a:solidFill>
              <a:srgbClr val="FFFF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53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rgbClr val="6633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4636" y="1524000"/>
            <a:ext cx="8382000" cy="3581400"/>
          </a:xfr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7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Triangle Sum,</a:t>
            </a:r>
            <a:br>
              <a:rPr lang="en-US" altLang="en-US" sz="7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</a:br>
            <a:r>
              <a:rPr lang="en-US" altLang="en-US" sz="7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Base Angles, &amp; Exterior Angles</a:t>
            </a:r>
          </a:p>
        </p:txBody>
      </p:sp>
    </p:spTree>
    <p:extLst>
      <p:ext uri="{BB962C8B-B14F-4D97-AF65-F5344CB8AC3E}">
        <p14:creationId xmlns:p14="http://schemas.microsoft.com/office/powerpoint/2010/main" val="814392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52600"/>
          </a:xfrm>
        </p:spPr>
        <p:txBody>
          <a:bodyPr/>
          <a:lstStyle/>
          <a:p>
            <a:r>
              <a:rPr lang="en-US" altLang="en-US" sz="5400" b="1" u="sng" dirty="0" smtClean="0">
                <a:solidFill>
                  <a:srgbClr val="0000FF"/>
                </a:solidFill>
                <a:latin typeface="Century Gothic" pitchFamily="34" charset="0"/>
              </a:rPr>
              <a:t>Triangle Sum Theorem</a:t>
            </a:r>
            <a:endParaRPr lang="en-US" sz="5400" dirty="0"/>
          </a:p>
        </p:txBody>
      </p:sp>
      <p:sp>
        <p:nvSpPr>
          <p:cNvPr id="31748" name="Rectangle 18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2667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b="1" i="1" dirty="0" smtClean="0">
                <a:latin typeface="Century Gothic" pitchFamily="34" charset="0"/>
              </a:rPr>
              <a:t>The sum of the </a:t>
            </a:r>
            <a:r>
              <a:rPr lang="en-US" sz="4000" b="1" i="1" u="sng" dirty="0" smtClean="0">
                <a:latin typeface="Century Gothic" pitchFamily="34" charset="0"/>
              </a:rPr>
              <a:t>interior angles</a:t>
            </a:r>
            <a:r>
              <a:rPr lang="en-US" sz="4000" b="1" i="1" dirty="0" smtClean="0">
                <a:latin typeface="Century Gothic" pitchFamily="34" charset="0"/>
              </a:rPr>
              <a:t> in a triangle is</a:t>
            </a:r>
            <a:endParaRPr lang="en-US" sz="4000" b="1" i="1" dirty="0">
              <a:latin typeface="Century Gothic" pitchFamily="34" charset="0"/>
            </a:endParaRPr>
          </a:p>
          <a:p>
            <a:pPr marL="0" indent="0" eaLnBrk="1" hangingPunct="1">
              <a:buNone/>
            </a:pPr>
            <a:endParaRPr lang="en-US" sz="4000" b="1" i="1" dirty="0" smtClean="0">
              <a:latin typeface="Century Gothic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895600"/>
            <a:ext cx="5522668" cy="857250"/>
          </a:xfrm>
          <a:prstGeom prst="rect">
            <a:avLst/>
          </a:prstGeom>
        </p:spPr>
      </p:pic>
      <p:pic>
        <p:nvPicPr>
          <p:cNvPr id="1026" name="Picture 2" descr="Image result for triangle ab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900487"/>
            <a:ext cx="4000500" cy="2562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 rot="16200000">
            <a:off x="7721889" y="3250912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uFill>
                  <a:solidFill>
                    <a:srgbClr val="FF0000"/>
                  </a:solidFill>
                </a:uFill>
                <a:hlinkClick r:id="rId4"/>
              </a:rPr>
              <a:t>Geogebra</a:t>
            </a:r>
            <a:endParaRPr lang="en-US" sz="3200" b="1" dirty="0">
              <a:solidFill>
                <a:schemeClr val="accent2">
                  <a:lumMod val="50000"/>
                </a:schemeClr>
              </a:solidFill>
              <a:uFill>
                <a:solidFill>
                  <a:srgbClr val="FF0000"/>
                </a:solidFill>
              </a:u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95800" y="1981200"/>
            <a:ext cx="21336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 fontAlgn="auto"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</a:pPr>
            <a:r>
              <a:rPr lang="en-US" sz="4000" b="1" i="1" u="sng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180</a:t>
            </a:r>
            <a:r>
              <a:rPr lang="en-US" sz="4000" b="1" i="1" baseline="300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o</a:t>
            </a:r>
            <a:endParaRPr lang="en-US" sz="4000" b="1" i="1" dirty="0">
              <a:solidFill>
                <a:prstClr val="black">
                  <a:lumMod val="75000"/>
                  <a:lumOff val="25000"/>
                </a:prstClr>
              </a:solidFill>
              <a:latin typeface="Century Gothic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922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Example one: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524000"/>
            <a:ext cx="6347714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Find x and all angle measures for the following: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13116"/>
            <a:ext cx="4038601" cy="3744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731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Example two: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524000"/>
            <a:ext cx="6347714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Find x and all angle measures for the following: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2962564"/>
            <a:ext cx="6729919" cy="389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767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Example three: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524000"/>
            <a:ext cx="6347714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Find x and all angle measures for the following: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44071"/>
            <a:ext cx="4598545" cy="4141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199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 smtClean="0"/>
              <a:t>Plickers</a:t>
            </a:r>
            <a:r>
              <a:rPr lang="en-US" sz="4000" b="1" dirty="0" smtClean="0"/>
              <a:t>!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524000"/>
            <a:ext cx="6347714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Which of the following is the measure of angle G?</a:t>
            </a:r>
            <a:endParaRPr 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3455" y="3492845"/>
            <a:ext cx="5381625" cy="34194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85800" y="3299080"/>
            <a:ext cx="31738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arenR"/>
            </a:pPr>
            <a:r>
              <a:rPr lang="en-US" sz="5400" dirty="0" smtClean="0"/>
              <a:t> 30</a:t>
            </a:r>
          </a:p>
          <a:p>
            <a:pPr marL="342900" indent="-342900">
              <a:buAutoNum type="alphaUcParenR"/>
            </a:pPr>
            <a:r>
              <a:rPr lang="en-US" sz="5400" dirty="0" smtClean="0"/>
              <a:t> 180</a:t>
            </a:r>
          </a:p>
          <a:p>
            <a:pPr marL="342900" indent="-342900">
              <a:buAutoNum type="alphaUcParenR"/>
            </a:pPr>
            <a:r>
              <a:rPr lang="en-US" sz="5400" dirty="0" smtClean="0"/>
              <a:t> 60</a:t>
            </a:r>
          </a:p>
          <a:p>
            <a:pPr marL="342900" indent="-342900">
              <a:buAutoNum type="alphaUcParenR"/>
            </a:pPr>
            <a:r>
              <a:rPr lang="en-US" sz="5400" dirty="0" smtClean="0"/>
              <a:t> 90</a:t>
            </a:r>
            <a:endParaRPr lang="en-US" sz="5400" dirty="0"/>
          </a:p>
        </p:txBody>
      </p:sp>
      <p:sp>
        <p:nvSpPr>
          <p:cNvPr id="8" name="Rectangle 7"/>
          <p:cNvSpPr/>
          <p:nvPr/>
        </p:nvSpPr>
        <p:spPr>
          <a:xfrm>
            <a:off x="685798" y="3464386"/>
            <a:ext cx="1828800" cy="727997"/>
          </a:xfrm>
          <a:prstGeom prst="rect">
            <a:avLst/>
          </a:prstGeom>
          <a:noFill/>
          <a:ln w="76200">
            <a:solidFill>
              <a:srgbClr val="FFFF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85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52600"/>
          </a:xfrm>
        </p:spPr>
        <p:txBody>
          <a:bodyPr/>
          <a:lstStyle/>
          <a:p>
            <a:r>
              <a:rPr lang="en-US" altLang="en-US" sz="5400" b="1" u="sng" dirty="0" smtClean="0">
                <a:solidFill>
                  <a:srgbClr val="0000FF"/>
                </a:solidFill>
                <a:latin typeface="Century Gothic" pitchFamily="34" charset="0"/>
              </a:rPr>
              <a:t>Exterior Angle Theorem</a:t>
            </a:r>
            <a:endParaRPr lang="en-US" sz="5400" dirty="0"/>
          </a:p>
        </p:txBody>
      </p:sp>
      <p:sp>
        <p:nvSpPr>
          <p:cNvPr id="31748" name="Rectangle 18"/>
          <p:cNvSpPr>
            <a:spLocks noGrp="1" noChangeArrowheads="1"/>
          </p:cNvSpPr>
          <p:nvPr>
            <p:ph idx="1"/>
          </p:nvPr>
        </p:nvSpPr>
        <p:spPr>
          <a:xfrm>
            <a:off x="152400" y="1168104"/>
            <a:ext cx="8305800" cy="2667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b="1" i="1" dirty="0"/>
              <a:t>The measure of an </a:t>
            </a:r>
            <a:r>
              <a:rPr lang="en-US" sz="4000" b="1" i="1" u="sng" dirty="0"/>
              <a:t>exterior angle </a:t>
            </a:r>
            <a:r>
              <a:rPr lang="en-US" sz="4000" b="1" i="1" dirty="0"/>
              <a:t>of a triangle is equal to the </a:t>
            </a:r>
            <a:r>
              <a:rPr lang="en-US" sz="4000" b="1" i="1" u="sng" dirty="0"/>
              <a:t>sum</a:t>
            </a:r>
            <a:r>
              <a:rPr lang="en-US" sz="4000" b="1" i="1" dirty="0"/>
              <a:t> of the measures </a:t>
            </a:r>
            <a:r>
              <a:rPr lang="en-US" sz="4000" b="1" i="1" dirty="0" smtClean="0"/>
              <a:t>of its </a:t>
            </a:r>
            <a:r>
              <a:rPr lang="en-US" sz="4000" b="1" i="1" u="sng" dirty="0" smtClean="0"/>
              <a:t>remote interior</a:t>
            </a:r>
            <a:r>
              <a:rPr lang="en-US" sz="4000" b="1" i="1" dirty="0" smtClean="0"/>
              <a:t> angles.</a:t>
            </a:r>
            <a:endParaRPr lang="en-US" sz="4000" b="1" i="1" dirty="0" smtClean="0">
              <a:latin typeface="Century Gothic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820770"/>
            <a:ext cx="3657600" cy="303723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5200" y="4724400"/>
            <a:ext cx="3745818" cy="614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64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Example one: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524000"/>
            <a:ext cx="6347714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Find x and y</a:t>
            </a:r>
            <a:endParaRPr 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1963" y="3151678"/>
            <a:ext cx="6096000" cy="379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494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RespondGraphMaster">
  <a:themeElements>
    <a:clrScheme name="3_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QuestionMaster">
  <a:themeElements>
    <a:clrScheme name="3_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8EE5A2985D454448F25B54D618AFD56" ma:contentTypeVersion="2" ma:contentTypeDescription="Create a new document." ma:contentTypeScope="" ma:versionID="c3ecca2cee3bcb03981b1be74512d480">
  <xsd:schema xmlns:xsd="http://www.w3.org/2001/XMLSchema" xmlns:xs="http://www.w3.org/2001/XMLSchema" xmlns:p="http://schemas.microsoft.com/office/2006/metadata/properties" xmlns:ns2="02fe1f08-864c-4b65-87e1-a3b16d054b59" targetNamespace="http://schemas.microsoft.com/office/2006/metadata/properties" ma:root="true" ma:fieldsID="318143ff4c8294ac1720b1dd5f6d3a67" ns2:_="">
    <xsd:import namespace="02fe1f08-864c-4b65-87e1-a3b16d054b5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fe1f08-864c-4b65-87e1-a3b16d054b5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0844BC0-3EC3-449D-B4EA-995DEA24D91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D5C26B-9828-49CD-8337-2DC00C3037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2fe1f08-864c-4b65-87e1-a3b16d054b5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469A302-D8D0-459C-960F-2AC10848C96C}">
  <ds:schemaRefs>
    <ds:schemaRef ds:uri="http://schemas.microsoft.com/office/2006/documentManagement/types"/>
    <ds:schemaRef ds:uri="http://purl.org/dc/dcmitype/"/>
    <ds:schemaRef ds:uri="http://schemas.microsoft.com/office/2006/metadata/properties"/>
    <ds:schemaRef ds:uri="http://schemas.microsoft.com/office/infopath/2007/PartnerControls"/>
    <ds:schemaRef ds:uri="02fe1f08-864c-4b65-87e1-a3b16d054b59"/>
    <ds:schemaRef ds:uri="http://purl.org/dc/elements/1.1/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2132</TotalTime>
  <Words>236</Words>
  <Application>Microsoft Office PowerPoint</Application>
  <PresentationFormat>On-screen Show (4:3)</PresentationFormat>
  <Paragraphs>49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Century Gothic</vt:lpstr>
      <vt:lpstr>Times New Roman</vt:lpstr>
      <vt:lpstr>Trebuchet MS</vt:lpstr>
      <vt:lpstr>Wingdings 3</vt:lpstr>
      <vt:lpstr>iRespondGraphMaster</vt:lpstr>
      <vt:lpstr>iRespondQuestionMaster</vt:lpstr>
      <vt:lpstr>Facet</vt:lpstr>
      <vt:lpstr>Warm-up</vt:lpstr>
      <vt:lpstr>Triangle Sum, Base Angles, &amp; Exterior Angles</vt:lpstr>
      <vt:lpstr>Triangle Sum Theorem</vt:lpstr>
      <vt:lpstr>Example one:</vt:lpstr>
      <vt:lpstr>Example two:</vt:lpstr>
      <vt:lpstr>Example three:</vt:lpstr>
      <vt:lpstr>Plickers!</vt:lpstr>
      <vt:lpstr>Exterior Angle Theorem</vt:lpstr>
      <vt:lpstr>Example one:</vt:lpstr>
      <vt:lpstr>Example two:</vt:lpstr>
      <vt:lpstr>Example three:</vt:lpstr>
      <vt:lpstr>Plickers!</vt:lpstr>
      <vt:lpstr>Base Angle Theorem</vt:lpstr>
      <vt:lpstr>Base Angle Theorem Converse</vt:lpstr>
      <vt:lpstr>Equilateral Triangle Corollaries </vt:lpstr>
      <vt:lpstr>Example one:  Solve for x.</vt:lpstr>
      <vt:lpstr>Example two:   Find x, y, and all missing angle measures</vt:lpstr>
      <vt:lpstr>Plickers!  What is the value of x in the triangle below?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</dc:title>
  <dc:creator>Emily Freeman</dc:creator>
  <cp:lastModifiedBy>DeAnna Anderson</cp:lastModifiedBy>
  <cp:revision>75</cp:revision>
  <cp:lastPrinted>2017-10-13T13:41:26Z</cp:lastPrinted>
  <dcterms:created xsi:type="dcterms:W3CDTF">2007-05-09T23:02:14Z</dcterms:created>
  <dcterms:modified xsi:type="dcterms:W3CDTF">2017-10-13T17:13:34Z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AutoReflect">
    <vt:bool>false</vt:bool>
  </property>
  <property fmtid="{D5CDD505-2E9C-101B-9397-08002B2CF9AE}" pid="5" name="KeepGraph">
    <vt:bool>false</vt:bool>
  </property>
  <property fmtid="{D5CDD505-2E9C-101B-9397-08002B2CF9AE}" pid="6" name="ContentTypeId">
    <vt:lpwstr>0x01010078EE5A2985D454448F25B54D618AFD56</vt:lpwstr>
  </property>
</Properties>
</file>