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  <p:sldMasterId id="2147483741" r:id="rId5"/>
    <p:sldMasterId id="2147483782" r:id="rId6"/>
  </p:sldMasterIdLst>
  <p:notesMasterIdLst>
    <p:notesMasterId r:id="rId24"/>
  </p:notesMasterIdLst>
  <p:handoutMasterIdLst>
    <p:handoutMasterId r:id="rId25"/>
  </p:handoutMasterIdLst>
  <p:sldIdLst>
    <p:sldId id="341" r:id="rId7"/>
    <p:sldId id="335" r:id="rId8"/>
    <p:sldId id="330" r:id="rId9"/>
    <p:sldId id="354" r:id="rId10"/>
    <p:sldId id="355" r:id="rId11"/>
    <p:sldId id="356" r:id="rId12"/>
    <p:sldId id="343" r:id="rId13"/>
    <p:sldId id="344" r:id="rId14"/>
    <p:sldId id="345" r:id="rId15"/>
    <p:sldId id="357" r:id="rId16"/>
    <p:sldId id="358" r:id="rId17"/>
    <p:sldId id="361" r:id="rId18"/>
    <p:sldId id="359" r:id="rId19"/>
    <p:sldId id="362" r:id="rId20"/>
    <p:sldId id="360" r:id="rId21"/>
    <p:sldId id="364" r:id="rId22"/>
    <p:sldId id="363" r:id="rId23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86B9D"/>
    <a:srgbClr val="663300"/>
    <a:srgbClr val="FF3399"/>
    <a:srgbClr val="0000FF"/>
    <a:srgbClr val="FFFF99"/>
    <a:srgbClr val="6600FF"/>
    <a:srgbClr val="CC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3A9D35-BAA1-436E-BF91-2893B54F3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59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D46A47-FF89-4B97-8D77-89969C93D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79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2AAE9-22C4-4420-9470-35825FCF7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3A2AE-7A5C-461E-A49E-52B71E9FC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C70FC-9E09-47F1-9A76-8D395326F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5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EF096-9972-4125-8613-C9810414A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EF687-ABEB-412F-9A29-25AFAF0A6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7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86D36-334B-4847-BE7A-76212C8B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7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4497E-FF3F-495E-9127-7135EF5BB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5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0BBB0-02D9-4030-A75E-3F0CD97E8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2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052F9-CB31-4D63-92F8-D8F7F16B7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3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DFF96-63D7-4EF1-8E77-81CC64EDE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6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977E5-6835-4C92-9A38-AB9CA4BAF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0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BC786-0CF0-4B7F-81E3-CAA69830F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4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4368-2AE8-49B3-A404-17866694D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6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C2697-8102-46BB-967F-1D57EC3F20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2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C70FC-9E09-47F1-9A76-8D395326F6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9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F096-9972-4125-8613-C9810414A1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1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EF687-ABEB-412F-9A29-25AFAF0A62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0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86D36-334B-4847-BE7A-76212C8B10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4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4497E-FF3F-495E-9127-7135EF5BB7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5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0BBB0-02D9-4030-A75E-3F0CD97E8D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2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052F9-CB31-4D63-92F8-D8F7F16B70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9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DFF96-63D7-4EF1-8E77-81CC64EDE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6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28CEA-468E-4585-83DD-DF5007206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5DE37-2ACC-47F2-896C-D70CE1488A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6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5DE37-2ACC-47F2-896C-D70CE1488A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8075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5DE37-2ACC-47F2-896C-D70CE1488A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83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5DE37-2ACC-47F2-896C-D70CE1488A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6712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5DE37-2ACC-47F2-896C-D70CE1488A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64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977E5-6835-4C92-9A38-AB9CA4BAFF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6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44368-2AE8-49B3-A404-17866694D2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2D7B5-C041-464F-9032-BBB4D2DEE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5E9BC-D9CF-4CF7-B80E-FC3548AAA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1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27870-306C-48E8-BD5F-BE6E634C3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4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708BC-DAC9-4AE7-9517-F2787F58A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6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5ADF3-A1BD-43EC-B7A3-580DEC1C1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9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C2A29-5476-4728-B3FD-DDD0DE952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6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2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slide" Target="slide1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2.xml"/><Relationship Id="rId6" Type="http://schemas.openxmlformats.org/officeDocument/2006/relationships/slide" Target="slide16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en-US" altLang="en-US" sz="5400" b="1" u="sng" dirty="0" smtClean="0">
                <a:solidFill>
                  <a:srgbClr val="0000FF"/>
                </a:solidFill>
                <a:latin typeface="Century Gothic" pitchFamily="34" charset="0"/>
              </a:rPr>
              <a:t>Warm-up</a:t>
            </a:r>
            <a:endParaRPr lang="en-US" sz="5400" dirty="0"/>
          </a:p>
        </p:txBody>
      </p:sp>
      <p:sp>
        <p:nvSpPr>
          <p:cNvPr id="31748" name="Rectangle 18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2667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Find x, y, and all missing angles in the  figure below:</a:t>
            </a:r>
          </a:p>
          <a:p>
            <a:pPr marL="0" indent="0" eaLnBrk="1" hangingPunct="1">
              <a:buNone/>
            </a:pPr>
            <a:endParaRPr lang="en-US" sz="4000" b="1" i="1" dirty="0" smtClean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146965"/>
            <a:ext cx="6172200" cy="371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89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Side-Angle-Side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24000"/>
            <a:ext cx="685800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If </a:t>
            </a:r>
            <a:r>
              <a:rPr lang="en-US" sz="3600" dirty="0" smtClean="0"/>
              <a:t>2 </a:t>
            </a:r>
            <a:r>
              <a:rPr lang="en-US" sz="3600" u="sng" dirty="0"/>
              <a:t>sides</a:t>
            </a:r>
            <a:r>
              <a:rPr lang="en-US" sz="3600" dirty="0"/>
              <a:t> </a:t>
            </a:r>
            <a:r>
              <a:rPr lang="en-US" sz="3600" dirty="0" smtClean="0"/>
              <a:t>and the </a:t>
            </a:r>
            <a:r>
              <a:rPr lang="en-US" sz="3600" u="sng" dirty="0" smtClean="0"/>
              <a:t>included angle</a:t>
            </a:r>
            <a:r>
              <a:rPr lang="en-US" sz="3600" dirty="0" smtClean="0"/>
              <a:t> of </a:t>
            </a:r>
            <a:r>
              <a:rPr lang="en-US" sz="3600" dirty="0"/>
              <a:t>a triangle are </a:t>
            </a:r>
            <a:r>
              <a:rPr lang="en-US" sz="3600" u="sng" dirty="0"/>
              <a:t>congruent</a:t>
            </a:r>
            <a:r>
              <a:rPr lang="en-US" sz="3600" dirty="0"/>
              <a:t> to </a:t>
            </a:r>
            <a:r>
              <a:rPr lang="en-US" sz="3600" dirty="0" smtClean="0"/>
              <a:t>2 </a:t>
            </a:r>
            <a:r>
              <a:rPr lang="en-US" sz="3600" u="sng" dirty="0"/>
              <a:t>sides</a:t>
            </a:r>
            <a:r>
              <a:rPr lang="en-US" sz="3600" dirty="0"/>
              <a:t> </a:t>
            </a:r>
            <a:r>
              <a:rPr lang="en-US" sz="3600" dirty="0" smtClean="0"/>
              <a:t>and the </a:t>
            </a:r>
            <a:r>
              <a:rPr lang="en-US" sz="3600" u="sng" dirty="0" smtClean="0"/>
              <a:t>included angle</a:t>
            </a:r>
            <a:r>
              <a:rPr lang="en-US" sz="3600" dirty="0" smtClean="0"/>
              <a:t> of </a:t>
            </a:r>
            <a:r>
              <a:rPr lang="en-US" sz="3600" dirty="0"/>
              <a:t>another triangle, then the two triangles are </a:t>
            </a:r>
            <a:r>
              <a:rPr lang="en-US" sz="3600" u="sng" dirty="0"/>
              <a:t>congruent</a:t>
            </a:r>
            <a:r>
              <a:rPr lang="en-US" sz="36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17457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2" action="ppaction://hlinksldjump"/>
              </a:rPr>
              <a:t>NEXT</a:t>
            </a:r>
            <a:endParaRPr lang="en-US" b="1" dirty="0"/>
          </a:p>
        </p:txBody>
      </p:sp>
      <p:pic>
        <p:nvPicPr>
          <p:cNvPr id="1026" name="Picture 2" descr="Image result for side angle side theor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82031"/>
            <a:ext cx="5112584" cy="240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01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SAS Proof Example: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Prove ∆ABD </a:t>
            </a:r>
            <a:r>
              <a:rPr lang="en-US" sz="3600" dirty="0" smtClean="0">
                <a:solidFill>
                  <a:srgbClr val="222222"/>
                </a:solidFill>
                <a:latin typeface="Roboto"/>
              </a:rPr>
              <a:t>≅ </a:t>
            </a:r>
            <a:r>
              <a:rPr lang="en-US" sz="3600" dirty="0" smtClean="0"/>
              <a:t>∆ADC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1256145"/>
            <a:ext cx="928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2" action="ppaction://hlinksldjump"/>
              </a:rPr>
              <a:t>BACK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683691"/>
              </p:ext>
            </p:extLst>
          </p:nvPr>
        </p:nvGraphicFramePr>
        <p:xfrm>
          <a:off x="0" y="2527356"/>
          <a:ext cx="5417126" cy="4330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8563">
                  <a:extLst>
                    <a:ext uri="{9D8B030D-6E8A-4147-A177-3AD203B41FA5}">
                      <a16:colId xmlns:a16="http://schemas.microsoft.com/office/drawing/2014/main" val="3127897131"/>
                    </a:ext>
                  </a:extLst>
                </a:gridCol>
                <a:gridCol w="2708563">
                  <a:extLst>
                    <a:ext uri="{9D8B030D-6E8A-4147-A177-3AD203B41FA5}">
                      <a16:colId xmlns:a16="http://schemas.microsoft.com/office/drawing/2014/main" val="11802875"/>
                    </a:ext>
                  </a:extLst>
                </a:gridCol>
              </a:tblGrid>
              <a:tr h="75385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Statements</a:t>
                      </a:r>
                      <a:endParaRPr lang="en-US" sz="3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Reasons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624732"/>
                  </a:ext>
                </a:extLst>
              </a:tr>
              <a:tr h="35767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788123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5700" y="3886200"/>
            <a:ext cx="46683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1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743" y="3886200"/>
            <a:ext cx="5567257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Angle-Side-Angle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24000"/>
            <a:ext cx="685800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If </a:t>
            </a:r>
            <a:r>
              <a:rPr lang="en-US" sz="3600" dirty="0" smtClean="0"/>
              <a:t>2 </a:t>
            </a:r>
            <a:r>
              <a:rPr lang="en-US" sz="3600" u="sng" dirty="0" smtClean="0"/>
              <a:t>angles</a:t>
            </a:r>
            <a:r>
              <a:rPr lang="en-US" sz="3600" dirty="0" smtClean="0"/>
              <a:t> and the </a:t>
            </a:r>
            <a:r>
              <a:rPr lang="en-US" sz="3600" u="sng" dirty="0" smtClean="0"/>
              <a:t>included side</a:t>
            </a:r>
            <a:r>
              <a:rPr lang="en-US" sz="3600" dirty="0" smtClean="0"/>
              <a:t> of </a:t>
            </a:r>
            <a:r>
              <a:rPr lang="en-US" sz="3600" dirty="0"/>
              <a:t>a triangle are </a:t>
            </a:r>
            <a:r>
              <a:rPr lang="en-US" sz="3600" u="sng" dirty="0"/>
              <a:t>congruent</a:t>
            </a:r>
            <a:r>
              <a:rPr lang="en-US" sz="3600" dirty="0"/>
              <a:t> to </a:t>
            </a:r>
            <a:r>
              <a:rPr lang="en-US" sz="3600" dirty="0" smtClean="0"/>
              <a:t>2 </a:t>
            </a:r>
            <a:r>
              <a:rPr lang="en-US" sz="3600" u="sng" dirty="0" smtClean="0"/>
              <a:t>angles</a:t>
            </a:r>
            <a:r>
              <a:rPr lang="en-US" sz="3600" dirty="0" smtClean="0"/>
              <a:t> and the </a:t>
            </a:r>
            <a:r>
              <a:rPr lang="en-US" sz="3600" u="sng" dirty="0" smtClean="0"/>
              <a:t>included side</a:t>
            </a:r>
            <a:r>
              <a:rPr lang="en-US" sz="3600" dirty="0" smtClean="0"/>
              <a:t> of </a:t>
            </a:r>
            <a:r>
              <a:rPr lang="en-US" sz="3600" dirty="0"/>
              <a:t>another triangle, then the two triangles are </a:t>
            </a:r>
            <a:r>
              <a:rPr lang="en-US" sz="3600" u="sng" dirty="0"/>
              <a:t>congruent</a:t>
            </a:r>
            <a:r>
              <a:rPr lang="en-US" sz="36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17457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3" action="ppaction://hlinksldjump"/>
              </a:rPr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059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ASA Proof Example: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Prove ∆ADE </a:t>
            </a:r>
            <a:r>
              <a:rPr lang="en-US" sz="3600" dirty="0" smtClean="0">
                <a:solidFill>
                  <a:srgbClr val="222222"/>
                </a:solidFill>
                <a:latin typeface="Roboto"/>
              </a:rPr>
              <a:t>≅ </a:t>
            </a:r>
            <a:r>
              <a:rPr lang="en-US" sz="3600" dirty="0" smtClean="0"/>
              <a:t>∆CBE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1256145"/>
            <a:ext cx="928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2" action="ppaction://hlinksldjump"/>
              </a:rPr>
              <a:t>BACK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791768"/>
              </p:ext>
            </p:extLst>
          </p:nvPr>
        </p:nvGraphicFramePr>
        <p:xfrm>
          <a:off x="0" y="2527356"/>
          <a:ext cx="5417126" cy="4330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8563">
                  <a:extLst>
                    <a:ext uri="{9D8B030D-6E8A-4147-A177-3AD203B41FA5}">
                      <a16:colId xmlns:a16="http://schemas.microsoft.com/office/drawing/2014/main" val="3127897131"/>
                    </a:ext>
                  </a:extLst>
                </a:gridCol>
                <a:gridCol w="2708563">
                  <a:extLst>
                    <a:ext uri="{9D8B030D-6E8A-4147-A177-3AD203B41FA5}">
                      <a16:colId xmlns:a16="http://schemas.microsoft.com/office/drawing/2014/main" val="11802875"/>
                    </a:ext>
                  </a:extLst>
                </a:gridCol>
              </a:tblGrid>
              <a:tr h="75385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Statements</a:t>
                      </a:r>
                      <a:endParaRPr lang="en-US" sz="3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Reasons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624732"/>
                  </a:ext>
                </a:extLst>
              </a:tr>
              <a:tr h="35767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78812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4977" y="4191000"/>
            <a:ext cx="4834495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76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Angle-Angle-Side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47" y="1371600"/>
            <a:ext cx="7790853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If </a:t>
            </a:r>
            <a:r>
              <a:rPr lang="en-US" sz="3600" dirty="0" smtClean="0"/>
              <a:t>2 </a:t>
            </a:r>
            <a:r>
              <a:rPr lang="en-US" sz="3600" u="sng" dirty="0" smtClean="0"/>
              <a:t>angles</a:t>
            </a:r>
            <a:r>
              <a:rPr lang="en-US" sz="3600" dirty="0" smtClean="0"/>
              <a:t> and the </a:t>
            </a:r>
            <a:r>
              <a:rPr lang="en-US" sz="3600" u="sng" dirty="0" smtClean="0"/>
              <a:t>non-included side</a:t>
            </a:r>
            <a:r>
              <a:rPr lang="en-US" sz="3600" dirty="0" smtClean="0"/>
              <a:t> of </a:t>
            </a:r>
            <a:r>
              <a:rPr lang="en-US" sz="3600" dirty="0"/>
              <a:t>a triangle are </a:t>
            </a:r>
            <a:r>
              <a:rPr lang="en-US" sz="3600" u="sng" dirty="0"/>
              <a:t>congruent</a:t>
            </a:r>
            <a:r>
              <a:rPr lang="en-US" sz="3600" dirty="0"/>
              <a:t> to </a:t>
            </a:r>
            <a:r>
              <a:rPr lang="en-US" sz="3600" dirty="0" smtClean="0"/>
              <a:t>2 </a:t>
            </a:r>
            <a:r>
              <a:rPr lang="en-US" sz="3600" u="sng" dirty="0" smtClean="0"/>
              <a:t>angles</a:t>
            </a:r>
            <a:r>
              <a:rPr lang="en-US" sz="3600" dirty="0" smtClean="0"/>
              <a:t> and the </a:t>
            </a:r>
            <a:r>
              <a:rPr lang="en-US" sz="3600" u="sng" dirty="0" smtClean="0"/>
              <a:t>non-</a:t>
            </a:r>
            <a:r>
              <a:rPr lang="en-US" sz="3600" u="sng" dirty="0" err="1" smtClean="0"/>
              <a:t>ncluded</a:t>
            </a:r>
            <a:r>
              <a:rPr lang="en-US" sz="3600" u="sng" dirty="0" smtClean="0"/>
              <a:t> side</a:t>
            </a:r>
            <a:r>
              <a:rPr lang="en-US" sz="3600" dirty="0" smtClean="0"/>
              <a:t> of </a:t>
            </a:r>
            <a:r>
              <a:rPr lang="en-US" sz="3600" dirty="0"/>
              <a:t>another triangle, then the two triangles are </a:t>
            </a:r>
            <a:r>
              <a:rPr lang="en-US" sz="3600" u="sng" dirty="0"/>
              <a:t>congruent</a:t>
            </a:r>
            <a:r>
              <a:rPr lang="en-US" sz="36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17457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2" action="ppaction://hlinksldjump"/>
              </a:rPr>
              <a:t>NEXT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4442748"/>
            <a:ext cx="3551841" cy="24152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7391" y="4541491"/>
            <a:ext cx="3806009" cy="232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1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AAS Proof Example: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Prove ∆ABC </a:t>
            </a:r>
            <a:r>
              <a:rPr lang="en-US" sz="3600" dirty="0" smtClean="0">
                <a:solidFill>
                  <a:srgbClr val="222222"/>
                </a:solidFill>
                <a:latin typeface="Roboto"/>
              </a:rPr>
              <a:t>≅ </a:t>
            </a:r>
            <a:r>
              <a:rPr lang="en-US" sz="3600" dirty="0" smtClean="0"/>
              <a:t>∆BCD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1256145"/>
            <a:ext cx="928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2" action="ppaction://hlinksldjump"/>
              </a:rPr>
              <a:t>BACK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155691"/>
              </p:ext>
            </p:extLst>
          </p:nvPr>
        </p:nvGraphicFramePr>
        <p:xfrm>
          <a:off x="34636" y="2527356"/>
          <a:ext cx="5417126" cy="4330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8563">
                  <a:extLst>
                    <a:ext uri="{9D8B030D-6E8A-4147-A177-3AD203B41FA5}">
                      <a16:colId xmlns:a16="http://schemas.microsoft.com/office/drawing/2014/main" val="3127897131"/>
                    </a:ext>
                  </a:extLst>
                </a:gridCol>
                <a:gridCol w="2708563">
                  <a:extLst>
                    <a:ext uri="{9D8B030D-6E8A-4147-A177-3AD203B41FA5}">
                      <a16:colId xmlns:a16="http://schemas.microsoft.com/office/drawing/2014/main" val="11802875"/>
                    </a:ext>
                  </a:extLst>
                </a:gridCol>
              </a:tblGrid>
              <a:tr h="75385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Statements</a:t>
                      </a:r>
                      <a:endParaRPr lang="en-US" sz="3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Reasons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624732"/>
                  </a:ext>
                </a:extLst>
              </a:tr>
              <a:tr h="35767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78812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4416911"/>
            <a:ext cx="4668982" cy="244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61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Hypotenuse-Leg (HL)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47" y="1371600"/>
            <a:ext cx="7790853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>
                <a:solidFill>
                  <a:srgbClr val="000000"/>
                </a:solidFill>
                <a:latin typeface="Arial" panose="020B0604020202020204" pitchFamily="34" charset="0"/>
              </a:rPr>
              <a:t>Two </a:t>
            </a:r>
            <a:r>
              <a:rPr lang="en-US" sz="3600" i="1" u="sng" dirty="0">
                <a:solidFill>
                  <a:srgbClr val="FF0000"/>
                </a:solidFill>
                <a:latin typeface="Arial" panose="020B0604020202020204" pitchFamily="34" charset="0"/>
              </a:rPr>
              <a:t>right triangles</a:t>
            </a:r>
            <a:r>
              <a:rPr lang="en-US" sz="3600" i="1" dirty="0">
                <a:solidFill>
                  <a:srgbClr val="000000"/>
                </a:solidFill>
                <a:latin typeface="Arial" panose="020B0604020202020204" pitchFamily="34" charset="0"/>
              </a:rPr>
              <a:t> are congruent </a:t>
            </a:r>
            <a:r>
              <a:rPr lang="en-US" sz="36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if they each have a congruent </a:t>
            </a:r>
            <a:r>
              <a:rPr lang="en-US" sz="3600" i="1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hypotenuse</a:t>
            </a:r>
            <a:r>
              <a:rPr lang="en-US" sz="36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and a congruent </a:t>
            </a:r>
            <a:r>
              <a:rPr lang="en-US" sz="3600" i="1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leg</a:t>
            </a:r>
            <a:r>
              <a:rPr lang="en-US" sz="36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17457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2" action="ppaction://hlinksldjump"/>
              </a:rPr>
              <a:t>BACK</a:t>
            </a:r>
            <a:endParaRPr lang="en-US" b="1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14800"/>
            <a:ext cx="633773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30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Angle-Side-Side (ASS) Counter-example:</a:t>
            </a:r>
            <a:endParaRPr lang="en-US" dirty="0"/>
          </a:p>
        </p:txBody>
      </p:sp>
      <p:pic>
        <p:nvPicPr>
          <p:cNvPr id="1026" name="Picture 2" descr="Image result for angle side side counterex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400"/>
            <a:ext cx="8594962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png;base64,iVBORw0KGgoAAAANSUhEUgAAAlgAAAEsCAYAAAAfPc2WAAAgAElEQVR4Xu3dbaxlV1kA4Pf0a+4tdKaIVJQYmhjiD4gzgZAYa7CGmJJihoLtDDoETSTqHwhMo/EHkEbghxoCFCkZIlqmYtppJMWPRDHBBiQm2hSIChYT24gUo60dpE3BYeaYc++cmXvvnHvPPuesvdfaaz+TkGbm7r0+nnedxbvXe865o/CHAAECBAgQIEAgqcAoaWsaI0CAAAECBAgQCAmWRUCAAAECBAgQSCwgwUoMqjkCBAgQIECAgATLGiBAgAABAgQIJBaQYCUG1RwBAgQIECBAQIJlDRAgQIAAAQIEEgtIsBKDao4AAQIECBAgIMGyBggQIECAAAECiQUkWIlBNUeAAAECBAgQkGBZAwQIECBAgACBxAISrMSgmiNAgAABAgQISLCsAQIECBAgQIBAYgEJVmJQzREgQIAAAQIEJFjWAAECBAgQIEAgsYAEKzGo5ggQIECAAAECEixrgAABAgQIECCQWECClRhUcwQIECBAgAABCZY1QIAAAQIECBBILCDBSgyqOQIECBAgQICABMsaIECAAAECBAgkFpBgJQbVHAECBAgQIEBAgmUNECBAgAABAgQSC0iwEoNqjgABAgQIECAgwbIGCBAgQIAAAQKJBSRYiUE1R4AAAQIECBCQYFkDBAgQIECAAIHEAhKsxKCaI0CAAAECBAhIsKwBAgQIECBAgEBiAQlWYlDNESBAgAABAgQkWNYAAQIECBAgQCCxgAQrMajmCBAgQIAAAQISLGuAAAECBAgQIJBYQIKVGFRzBAgQIECAAAEJljVAgAABAgQIEEgsIMFKDKo5AgQIECBAgIAEyxogQIAAAQIECCQWkGAlBtUcAQIECBAgQECCZQ0QIECAAAECBBILSLASg2qOAAECBAgQICDBsgYIECBAgAABAokFJFiJQTVHgAABAgQIEJBgWQMECBAgQIAAgcQCEqzEoJojQIAAAQIECEiwrAECBAgQIECAQGIBCVZiUM0RIECAAAECBCRY1gABAgQIECBAILGABCsxqOYIECBAgAABAhIsa4AAAQIECBAgkFhAgpUYVHMECBAgQIAAAQmWNUCAAAECBAgQSCwgwUoMqjkCBAgQIECAgATLGiBAgAABAgQIJBaQYCUG1RwBAgQIECBAQIJlDRAgQIAAAQIEEgtIsBKDaq42gfGxiPijGbN6U8Tok7XN1nwIECBAII2ABCuNo1aqFdhIsH49Io5GjB7ZnOasf6sWwMQIEOitwPj5ETF5ELxpyxR+MmL0hd5OqUcDl2D1KFiGmkNgZoJ1Q0T8bUTYqHKERJ8ECDQQGP9oRNwXEX8SMXrP+YdDe1cDuVSXSLBSSWqnUoGZCda7IuLntp9qVTp90yJAoKcC48k+NUmojkWMnrw4id3+vafTLHjYEqyCg2NoJQh4D1YJUTAGAgQWEbhQGnwsIt4RMXp2S4I1420Pi7Tt2qYCEqymUq4bqMCeJcJ3Xzx6HyiPaRMgUKDAhQTrC5fuUWNlwo4iJsHqCFo3fRWYmWBN3zg6Y/Pq6zyNmwCBegTmnmBNPhntPaQtB1yC1TKw5vsusOcJlq9q6Ht4jZ9AtQJb32u1Mcnfi4jfjohfi4gf9x7S9gMvwWrfWA+9Ftj1PVjKg72Oq8ETqF1g56cIt+1l9q8Owi/B6gBZFwQIECBAoHuBmd+DNRmGBKuDYEiwOkDWBQECBAgQKENgvB4RH4iIe3zhaLsRkWC166t1AgQIECBAYIACEqwBBt2UCRAgQIAAgXYFJFjt+mqdAAECBAgQGKCABGuAQTflpgLjwxFxIGJ0T9M7XEeAAIE8AuMPfOpT8d43vGHrr8XJMxK9bgpIsKwEApcIjNcOHDhzV0T8/Nmzo689/fSVByERIECgTIHN/eq73738za985WX/8fnPj64vc5zDG5UEa3gxN+M9BcaH9+//3seOHv36/ve97x/Xr7tucogV+yNG3wZHgACBsgQ296vXv/4b+z/xiRevnzwZ/7e2Fj945Mjof8oa5zBHI8EaZtzNepdTq/X1c7eeOPHQNYcPP75xxU03vepbn/nMD7xVmdCSIUCgHIHNU6vpfvWtb10Zx48f/Oxdd+07GxH3HTky+ng5Yx3uSCRYw429mV8QuHhqdeedX1xfW5vsUZt/Tp58cdx++8HPPvHE2quBESBAIL/Axf3qwx9+eH3fvnPTB8G33X9/XDUex61Hjoxek3+cRiDBsgYGLLD9KXB6arUV5NvfviL273/95J+UCQe8UkydQH6B2fvV1j3q1Km4MiK+GaFMmD9e3uReQgyMIYvA7qdWO4ejTJglQDolQGDGKfv01Gr6o3vuefFGeXB6yn7q1PgzyoRlLB0nWGXEwSg6E5h/arVzKMqEnQVHRwQIbBOYv1+dfwB8W8To5OTW++8fv0WZsIxlJMEqIw5G0YlA81MrZcJOAqITAgR2Fbj0vVY7L531FoZTp8bfp0xYxrKSYJURB6NoVWD+U+C87pUJ5wn5OQECaQSa71c7y4PT/pUJ00Ri1VYkWKsKur9wgeVOrXZOSpmw8DAbHoEqBOafWm2d5s7y4PRnyoRlLAYJVhlxMIrkAs2fApt07dOETZRcQ4DAcgKL71d77UnKhMtFIfVdEqzUotorQCDNqdXOiSgTFhBaQyBQncBip1bT6e9WHpz+XJkw/0KRYOWPgREkE1j8KXCRrpUJF9FyLQECewustl/tVh6c9qlMmH/9SbDyx8AIkgi0c2q1dWjKhEkCpRECBGK5U6spXJO9SJkw/zKTYOWPgRGsJLDaU+CiXSsTLirmegIELgqk2a/mlQeVCctYcxKsMuJgFEsJtH9qtXNYyoRLBcpNBAiseGq1FXBeeVCZsIzlJsEqIw5GsZBAmqfAhbo8f3GTo/ll2nUPAQK1CqTdrxbZg5QJ864pCVZef70vLND9qdXOISoTLhw0NxAYqMBq77Wahda0PDi916cJ8y09CVY+ez0vJJD2KXChrndcrEy4ip57CQxBoL39qml5cKrs04T51psEK5+9nhsL5D+12jrURY7oG0/RhQQIVCKQ/tRqCrPM3qNMmG9ZSbDy2et5rkB7T4Fzu55zgTLhqoLuJ1CbQPv71aLlwamwMmGetSbByuOu17kCZZ1a7RyuMuHcALqAwIAE2ju12oq4aHlweq8yYZ6lKMHK467XXQXafwpMgb/MUX2KfrVBgEBJAt3tV6vsOcqEedaMBCuPu15nCpR9arVzyMqEljGBIQt0c2o1FV62PKhMmG+NSrDy2ev5gkB3T4Ep0ZUJU2pqi0BfBPLsV8uWB5UJ860rCVY+ez1vCPTr1Gpr0FY5shd8AgT6KNDtqdVUKMVeo0zY/XqTYHVvrsfNxGrtwIEzd62vn7v1xImHrjl8+PFeuigT9jJsBk1gQYG8+9Wq5UFlwgXDnehyCVYiSM0sItDfU6uds1QmXCTuriXQR4E8p1ZbpVYtD07b8mnCbtefBKtb74H3lvcpsA38FEf3bYxLmwQIrCpQxn6Vco9RJlx1TSx2vwRrMS9XLy1Qz6nVTgJlwqUXhRsJFCqQ/9RqCpOqPDhtz5eOdrfkJFjdWQ+0pzKeAtvEVyZsU1fbBLoUKG+/SlUeVCbsch1t9iXB6t58QD3We2q1NYgpj/AHtDhMlUBhAuWcWk1h2thblAm7W3YSrO6sB9RTeU+BbeOnfspse7zaJ0BgKlDuftXW6bgyYTerX4LVjfOAehnGqdXOgLa1EQ5o4ZgqgQwC5Z1abUVo68HNpwm7WWoSrG6cB9BLuU+BXeC3cZTfxbj1QWCYAuXvV23uKcqE3ax6CVY3zpX3MsxTq51Bbetps/LFY3oEOhYo+9RqitH2qbgyYfvLToLVvnHFPZT/FNglftsbYpdz0ReB+gT6tV+1/cCmTNj+CpdgtW9caQ9OrXYGts0j/UoXkWkR6EigH6dWU4wu9hJlwvaXngSrfePKeujXU2DX+G0/dXY9H/0R6LdAP/errk7DlQnbXd0SrHZ9K2vdqdW8gHa1Mc4bh58TINCvU6ut8erqQU2ZsN1XiQSrXd9KWu/nU2AO/C6O9nPMS58E+iPQ7/2qyz1EmbDdVS3Bate3gtadWi0axK6ePhcdl+sJ1C/Q31OraWy6PgVXJmzvVSHBas+25y33+ykwJ37XG2TOueqbQBkC9exXXT+gKRO2t4IlWO3Z9rhlp1arBK/LI/5VxuleAnUI9P/UahqHHHuHMmF7rwIJVnu2PWy5nqfA3PhdP4Xmnq/+CXQvUN9+lev0W5mwndUrwWrHtYetOrVKGbR77nlxHD9+8LNPPLH26pTtaosAgYlAPadWW+N5/sHsrRGje7qMszJhO9oSrHZce9RqfU+BJeDnOOovYd7GQKBdgXr3q5x7hjJhO6tWgtWOa09adWrVZqCUCdvU1fbwBOo8tZrGMVd5cNq/MmH6V5QEK71pD1qs9ymwJHxlwpKiYSz9FRjGfpWrPDhdF8qE6V8hEqz0poW36NSqqwDlPPLvao76IdCuQN2nVlO7EvYKZcL0K1mCld600BaH8RRYGr4yYWkRMZ5+CAxrv8pdHlQmbOdVIcFqx7WwVreeWj28vrZ2rrDx1TscZcJ6Y2tmbQkM49Rqq17u8qAyYTtrWYLVjmshrQ7rKbAQ9G3DKOHov0QXYyJwqcB434EDZz66vn7u1hMnHrrm8OHHB4FU0h6hTJh2yUmw0noW1JpTq1KCoUxYSiSMo1yB4Z1aTWNRSnlQmTD9q0OCld40c4tOrTIH4JLulQlLi4jxlCMwzFOrEsuDyoTpXxUSrPSmGVsc7lNgRvS5XZdUApg7WBcQ6EzAflXi3qBMmO4FIMFKZ5mxJadWGfEbda1M2IjJRYMQcGpVanlwS5nwL8fj+LOI+MZoFD975MjoLYNYmoknKcFKDNpuc+P1iHh/RByPGH1nsy9Pge2ap2ldmTCNo1b6JGC/mhetUj49uCWxesF4HLeMRnE0Iia/R/XvRqP4s2efjTvf/ObRM/Pm4+fbBSRYvVsR44+cH/LtBw6cuWton7jpXbjOD3h7KSAuj4hDEaMH+zof4ybQTODCfnV8iJ8QnGX04IMviEOHTsfll49j//7XTy7ZHzH6djPPdq86dWr8+xHxwvE4HhqN4jfOnIkXHTs2eqrdXuttXYLVu9iO90XEo1dffXb92LF/3/fhDz+8vm+f77UqPYynT18ZN9zw089+5SsHvhIRr4iIT0SMfqn0cRsfgdUE7Fc7/W655Yb49Kd/KF7xiqfiX/7luV995pkrfyJidHo15/R3+92Eq5tKsFY37LCFzfdaXXZZvHFt7ez6o4/+RUiuOuRfsqvphvrylz8VjzxyzVefeeaKIjfUJafnNgK7CGy+18p+dSnPlgeur0bEy0t84Dp1avzLEfFrEfEHEXEsIn7nyJHRn1ruzQUkWM2tMl+5/b1Wx48f2hjPRz7ycOZx6X6eQMklgXlj93MCywnYr/ZyK/ktA6dOjZ8bEZPa5S9O3oc1Hse9l10Wn7ztttGfL7cWhnuXBKv42M/+hOB3vnN5HD9+MN7//i/H+vrZ4mdhgJsCFz9NGJ+LiNdFjD7EhkA9ArM/IWi/2ozwBz/4krjllsfjc5/7/rj99oOffeKJtckbyYv6c99945si4qdGo/ibiHjXaBR/eNttoz8sapA9GYwEq+hA+YRg0eFZcHCPPfaceOc7Xxb33vvDT589O3oyIh6IiDtKfP/FglNzOQGfaJ6zBiZlwTvueGk88MCL4sknrzr79NNX3BsR74wYPVbq8rn//vFbxuO49ciR0WtKHWPJ45JgFRkd32tVZFhWGNRkY7377uvj5pu/GR/96I9MWirmk0MrTMutBCaJ1SB/h+Cyod9SHvxoRNwcEXdHjO5Ytr027/Olo6vpSrBW82vhbqdWLaBmb3Ly9HrttWc2xuFLR7OHwwCSCdivFqW89HcPjq8t+RTbpwkXjfDF6yVYy9slvtOpVWLQYpvzpaPFhsbAGgs4tWpMtePC0r5cdN48lAnnCe3+cwnW8nYJ7/QUmBCz+KZK/P1jxaMZYEEC9qtlg9HH174y4bLRjpBgLW+X4E6nVgkQe9mEMmEvwzbwQTu1WnUBXFoeXLXFbu5XJlzOWYK1nFuCuzwFJkDsbRPKhL0N3UAHbr9KEfi+lQenc1YmXC76Eqzl3Fa4y6nVCnjV3NrHUkE1+CaygIBTqwWw9ry0z695ZcLlVoEEazm3Je/yFLgkXJW3KRNWGdaKJnVxv7rzzofX19b8ztNVgtvX8uB0zsqEi0dfgrW42RJ3OLVaAq36W5QJqw9xTyfo1KqNwPW1PKhMuPxqkGAtb9fwTqdWDaEGd1mfSwaDC9ZgJuzUqo1Q1/BaVyZcfGVIsBY3a3iHU6uGUIO+TJlw0OEvaPJOrdoMRt/Lg8qEy60OCdZybnPucmrVCmuFjSoTVhjU3k1p66nVF9fX1vzy+NQh7Ht5UJlwuRUhwVrObZe7nFol5RxAYzWUDgYQpkqn6NSqi8DW9BpXJlxsxUiwFvPa42qnVskoB9aQMuHAAl7EdJ1adRWGWsqDyoSLrxgJ1uJmO+5warUy4cAbUCYc+ALodPpOrTrlvvjL3d8aMbqn677b6M+XjjZXlWA1t5pxpVOrlfjcvCFQUwlBSEsWcGrVdXRqfG0rEzZfRRKs5lZbrnRqtRSbm3YVUCa0ONoTcGrVnu3eLddWHlQmXGwlSbAW84oIp1YLk7lhroAy4VwiFywl4NRqKbZEN9Xy6cGdHMqEzRaIBKuZ0ySxWjtw4Mxd6+vnbj1x4qFrDh9+vPGdLiQwT6DGUsK8Oft5mwJOrdrUbdJ2za9pZcImKyBCgtXIyalVIyYXrSSgTLgSn5svCDi1KmEx1FoeVCZsvrokWHtaObVqvpRcuaqAMuGqgkO/36lVSSug1vLg1FiZcP5qk2DtauTUav7ycUVKgZpLCimdtDVLwKlVSetiCK9lZcL5K06CdYmRU6v5y8YVbQkoE7YlW2u7Tq1KjGzt5UFlwmarToK1zcmpVbNl46q2BJQJ25KtsV2nVqVGtfbyoDJhs5UnwdpwcmrVbLm4qm2BIZQW2jasv32nViXHeEivYWXCvVeiBMv3WpW8Vw1ybMqEgwx7w0k7tWoIle2yoZQHlQnnL7EBJ1hOreYvD1fkEFAmzKFeep9OrUqP0HR8QykPKhPOX5EDTbC812r+0nBFLoEhlRhyGferX6dWfYnXEF+7yoS7r86BJVhOrfqyUQ19nMqEQ18Bk/k7terbKhhaeVCZ0Huwzgs4terbZjXk8SoTDjn6G8nV4f37v/exo0e/vv/OO7+4vrZ2duggvZj/0MqDyoSDT7CcWvViZzLIbQJDLDVYAk6t+rwGhvyaVSacvXIrLxE6terzhjX0sSsTDm0FOLXqc8SHWh5UJhzce7CcWvV5ozL2TQFlwqGsBO+1qiHSQy0PKhMOKsFyalXDZmUOEUMuOQwn/k6taoi112qEMuGlK7miEqFTqxo2KnPYLqBMWOuKcGpVU2SHXh5UJqz6PVhOrWrarMzlooAyYY2rwalVbVEdenlQmbDKBMupVW0blflsF1B6qGlFOLWqKZrTuXiNXoyqMuH2Fd7jEqFTqxo3K3O6VECZsIZV4dSqhijOmoPy4HaVU6fGn4mI+44cGX281pg3nVcPEyynVk2D67o6BJQJ+xxHp1Z9jl6TsSsPble6//7xW8bjuPXIkdFrmvjVfE3PEiynVjUvRnObLaAE0deV4dSqr5FrOm6vzUullAkvmvQkwXJq1fQF77o6BZQJ+xRXp1Z9itYqY1UenK2nTLjp0oMEy6nVKhuAe+sQUCbsSxydWvUlUinGqTw4W1GZsPgEy6lVig1AG3UIKEWUHkenVqVHKPX4vCZ3F1UmLDrBcmqVejPQXv8FlAlLjaFTq1Ij0+a4lAf31lUmLK5EOF67+uqz915zzfde/bGPPfTcw4cfb/P1oW0CvRJQJiwtXON9V1999j77VWlx6WY8yoN7OysTFpVgbT4FXnfdd77/jW/8+uXvec8/dfMq0QuBnggoSZQUqIv71dGjX7/8ve+1X5UUnbbH4rU4X1iZsIgEa/t7rV71qv+O669/bXzpS38d11//zPwouoLAgASUCXMHe/t7rexXueORp3/lwWbuQy8TZv4U4ez3Wt1xx0vjsceujrvv/odmUXQVgYEIKBPmDPTs91rZr3LGJE/fyoPN3IdeJsyUYO39CcHTp6+M5z3vlnjqqQfi2mvPxOTvk//6Q2DoAkoTOVbA3p8QtF/liEm+Pr0Gm9sPvUyYIcFq9gnBW265IZ73vP+LL33p2nj00efE6dMPNI+qKwlULKBM2GVwm31C0H7VZUzy9qU8uJj/kMuEHSZYzb7X6oMffEl86EMviaeeumrj1Oruu/8+brzxvxeLqKsJVCygTNhFcJt9r5X9qotYlNWH8uBi8RhymbCjBKvZqdUkbA888KKNN7dv/u+1Tq4WW8uuHoCAEkXbQW52amW/ajsO5bXvtbd4TIZcJmw5wWp2arVbyA4d+pmNN7ofOnR68ai6g0DFAsqEbQS32amV/aoN+360qTy4XJyGWiZsMcFqfmq1W8huvPHGuOOOf1YiXG5Nu6tiAWXC1MFtfmplv0pt35/2lAeXi9VQy4QtJFirnVptDd/b335oo1T49rf/63JRdReBSgWUKlIFdrVTK/tVqjiU347X3PIxGmqZcE6CNX5XRPxWRLw7YvSe+bzjw1ddde6PX/ay/913883fvOKKK87Nv2WPKx588LqNn95443+t1I6bCdQocPLk9d/9t397zq9EjE7WOL/mcxofi4g/2nH9X0XEsYjRk7u3s7lfHTz4refcdNN/hv2qufgQr/zyl6+Nr33tBY+++91XnbzsshifOxctHFDUKzsaxZtGo7j9tttGn653lttntscCGT8/Ij4ZETdFRIPNatrw+I8j4mtDATRPAhkFfixi9IaM/RfS9UaC9esRcTRi9EjE+Ecj4r6I+JP5D4Yb+9UjOyYy2RfHsfmbLlb9bxOjaR+Ta3f2t9f9q45t6/07+5E8zJB/3evi4C/8Qny5SVBdc4nA2tGjo98cksteCdYNEfG3m6dXG6dYPxkx+sKQcMyVAIE+COxMsDbylMnp+2QPm3OK1Yf5GSMBAn0U2CvBmm5Qb4uIOyPiC/OfBvtIYMwECPRbQILV7/gZPYE6BXZJsC6UB88nVZ4G6wy/WdUtsK3MP5nqpLRxvoxW08xXKRHW5GAuBAiUJLBbgjUtD54vC453/L2kKRgLAQKXCsx6H9KFN4NXVu6f+Sb3ExHxjojRs1YHAQIEcgjMSLDG6xHxgYj41RkDsmnliJI+CSwsMKRT51klwoXB3ECAAIGkArMSrF0+gbOxYf9cnSWGpKYaI5BZYGeJP/NwWu9egtU6sQ5mCFw4JT6444cOIqyXDYFZCdb0O2V2lBEulAnfFDGafH2DPwQIFCkgwSoyLAZVmcCFBOt3L/5/4qx/q2zaptNYwHedNKZyIYG+CAwtwepLXIyzLoGZCdb0+yN96r6uYC81GwnWUmxuIlC6wJDeg1V6LIyvTgEnWHXGNd2sJFjpLLVEoCCBIX2KsCB2QxmQwK7vwfI2mgGtgr2mKsGyEAhUK3DJ92BNZlrZVzRUGzwTK15g6wlWfGrLp++9xoqPXTcDlGB146wXAgQIEKhKYGeJ8MLf/9OvaKoq0EtPRoK1NJ0bCRAgQGC4AjPfgzX5OqPJ7+5VJhzuwrgwcwmWRUCAAAECBBYW2PNThC/0nZELg1Z3gwSrupCaEAECBAgQIJBbQIKVOwL6J0CAAAECBKoTkGBVF1ITIkCAAAECBHILSLByR0D/BAgQIECAQHUCEqzqQmpCBAgQIECAQG4BCVbuCOifAAECBAgQqE5AglVdSE2IAAECBAgQyC0gwcodAf0TIECAAAEC1QlIsKoLqQkRIECAAAECuQUkWLkjoH8CBAgQIECgOgEJVnUhNSECBAgQIEAgt4AEK3cE9E+AAAECBAhUJyDBqi6kJkSAAAECBAjkFpBg5Y6A/gkQIECAAIHqBCRY1YXUhAgQIECAAIHcAhKs3BHQPwECBAgQIFCdgASrupCaEAECBAgQIJBbQIKVOwL6J0CAAAECBKoTkGBVF1ITIkCAAAECBHILSLByR0D/BAgQIECAQHUCEqzqQmpCBAgQIECAQG4BCVbuCOifAAECBAgQqE5AglVdSE2IAAECBAgQyC0gwcodAf0TIECAAAEC1QlIsKoLqQkRIECAAAECuQUkWLkjoH8CBAgQIECgOgEJVnUhNSECBAgQIEAgt4AEK3cE9E+AAAECBAhUJyDBqi6kJkSAAAECBAjkFpBg5Y6A/gkQIECAAIHqBCRY1YXUhAgQIECAAIHcAhKs3BHQPwECBAgQIFCdgASrupCaEAECBAgQIJBbQIKVOwL6J0CAAAECBKoTkGBVF1ITIkCAAAECBHILSLByR0D/BAgQIECAQHUCEqzqQmpCBAgQIECAQG4BCVbuCOifAAECBAgQqE5AglVdSE2IAAECBAgQyC0gwcodAf0TIECAAAEC1QlIsKoLqQkRIECAAAECuQUkWLkjoH8CBAgQIECgOgEJVnUhNSECBAgQIEAgt4AEK3cE9E+AAAECBAhUJyDBqi6kJkSAAAECBAjkFpBg5Y6A/gkQIECAAIHqBCRY1YXUhAgQIECAAIHcAhKs3BHQPwECBAgQIFCdgASrupCaEAECBAgQIJBbQIKVOwL6J0CAAAECBKoTkGBVF1ITIkCAAAECBHILSLByR0D/BAgQIECAQHUCEqzqQmpCBAgQIECAQG4BCVbuCOifAAECBAgQqE5AglVdSE2IAAECBAgQyC0gwcodAf0TIECAAAEC1QlIsKoLqQkRIECAAAECuQUkWLkjoH8CBAgQIECgOgEJVnjkR3wAAAIoSURBVHUhNSECBAgQIEAgt4AEK3cE9E+AAAECBAhUJyDBqi6kJkSAAAECBAjkFpBg5Y6A/gkQIECAAIHqBCRY1YXUhAgQIECAAIHcAhKs3BHQPwECBAgQIFCdgASrupCaEAECBAgQIJBbQIKVOwL6J0CAAAECBKoTkGBVF1ITIkCAAAECBHILSLByR0D/BAgQIECAQHUCEqzqQmpCBAgQIECAQG4BCVbuCOifAAECBAgQqE5AglVdSE2IAAECBAgQyC0gwcodAf0TIECAAAEC1QlIsKoLqQkRIECAAAECuQUkWLkjoH8CBAgQIECgOgEJVnUhNSECBAgQIEAgt4AEK3cE9E+AAAECBAhUJyDBqi6kJkSAAAECBAjkFpBg5Y6A/gkQIECAAIHqBCRY1YXUhAgQIECAAIHcAhKs3BHQPwECBAgQIFCdgASrupCaEAECBAgQIJBbQIKVOwL6J0CAAAECBKoTkGBVF1ITIkCAAAECBHILSLByR0D/BAgQIECAQHUCEqzqQmpCBAgQIECAQG4BCVbuCOifAAECBAgQqE5AglVdSE2IAAECBAgQyC0gwcodAf0TIECAAAEC1QlIsKoLqQkRIECAAAECuQUkWLkjoH8CBAgQIECgOgEJVnUhNSECBAgQIEAgt4AEK3cE9E+AAAECBAhUJyDBqi6kJkSAAAECBAjkFpBg5Y6A/gkQIECAAIHqBCRY1YXUhAgQIECAAIHcAv8PkKmWDpsg/qk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6633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636" y="1524000"/>
            <a:ext cx="8382000" cy="3581400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Proving Triangle Congruence</a:t>
            </a:r>
          </a:p>
        </p:txBody>
      </p:sp>
    </p:spTree>
    <p:extLst>
      <p:ext uri="{BB962C8B-B14F-4D97-AF65-F5344CB8AC3E}">
        <p14:creationId xmlns:p14="http://schemas.microsoft.com/office/powerpoint/2010/main" val="81439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7543800" cy="24384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Not-so-obvious congruence you can use:</a:t>
            </a:r>
            <a:endParaRPr lang="en-US" sz="5400" b="1" dirty="0"/>
          </a:p>
        </p:txBody>
      </p:sp>
      <p:sp>
        <p:nvSpPr>
          <p:cNvPr id="31748" name="Rectangle 18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7772400" cy="4114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4000" b="1" i="1" dirty="0" smtClean="0">
                <a:latin typeface="Century Gothic" pitchFamily="34" charset="0"/>
                <a:hlinkClick r:id="rId2" action="ppaction://hlinksldjump"/>
              </a:rPr>
              <a:t>Vertical Angles</a:t>
            </a:r>
            <a:endParaRPr lang="en-US" sz="4000" b="1" i="1" dirty="0" smtClean="0">
              <a:latin typeface="Century Gothic" pitchFamily="34" charset="0"/>
            </a:endParaRPr>
          </a:p>
          <a:p>
            <a:pPr eaLnBrk="1" hangingPunct="1"/>
            <a:endParaRPr lang="en-US" sz="4000" b="1" i="1" dirty="0" smtClean="0">
              <a:latin typeface="Century Gothic" pitchFamily="34" charset="0"/>
            </a:endParaRPr>
          </a:p>
          <a:p>
            <a:pPr eaLnBrk="1" hangingPunct="1"/>
            <a:r>
              <a:rPr lang="en-US" sz="4000" b="1" i="1" dirty="0" smtClean="0">
                <a:latin typeface="Century Gothic" pitchFamily="34" charset="0"/>
                <a:hlinkClick r:id="rId3" action="ppaction://hlinksldjump"/>
              </a:rPr>
              <a:t>Alternate Interior Angles </a:t>
            </a:r>
            <a:r>
              <a:rPr lang="en-US" sz="4000" b="1" i="1" dirty="0" smtClean="0">
                <a:solidFill>
                  <a:srgbClr val="FF0000"/>
                </a:solidFill>
                <a:latin typeface="Century Gothic" pitchFamily="34" charset="0"/>
              </a:rPr>
              <a:t>(only with parallel lines)</a:t>
            </a:r>
          </a:p>
          <a:p>
            <a:pPr eaLnBrk="1" hangingPunct="1"/>
            <a:endParaRPr lang="en-US" sz="4000" b="1" i="1" dirty="0" smtClean="0">
              <a:latin typeface="Century Gothic" pitchFamily="34" charset="0"/>
            </a:endParaRPr>
          </a:p>
          <a:p>
            <a:pPr eaLnBrk="1" hangingPunct="1"/>
            <a:r>
              <a:rPr lang="en-US" sz="4000" b="1" i="1" dirty="0" smtClean="0">
                <a:latin typeface="Century Gothic" pitchFamily="34" charset="0"/>
                <a:hlinkClick r:id="rId4" action="ppaction://hlinksldjump"/>
              </a:rPr>
              <a:t>Reflexive Property (shared side)</a:t>
            </a:r>
            <a:endParaRPr lang="en-US" sz="4000" b="1" i="1" dirty="0" smtClean="0">
              <a:latin typeface="Century Gothic" pitchFamily="34" charset="0"/>
            </a:endParaRPr>
          </a:p>
          <a:p>
            <a:pPr marL="0" indent="0" eaLnBrk="1" hangingPunct="1">
              <a:buNone/>
            </a:pPr>
            <a:endParaRPr lang="en-US" sz="4000" b="1" i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92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Angles Showing Congruence:</a:t>
            </a:r>
            <a:endParaRPr lang="en-US" dirty="0"/>
          </a:p>
        </p:txBody>
      </p:sp>
      <p:pic>
        <p:nvPicPr>
          <p:cNvPr id="1026" name="Picture 2" descr="Image result for triangles vertical 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762000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0" y="907595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3" action="ppaction://hlinksldjump"/>
              </a:rPr>
              <a:t>BACK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0813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alternate interior angles triangle congru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344" y="1752600"/>
            <a:ext cx="5266222" cy="498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Interior Angles Showing Congruence: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907595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3" action="ppaction://hlinksldjump"/>
              </a:rPr>
              <a:t>BACK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510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shared side of two triangles showing congruence: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907595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2" action="ppaction://hlinksldjump"/>
              </a:rPr>
              <a:t>BACK</a:t>
            </a:r>
            <a:endParaRPr lang="en-US" b="1" dirty="0"/>
          </a:p>
        </p:txBody>
      </p:sp>
      <p:pic>
        <p:nvPicPr>
          <p:cNvPr id="2050" name="Picture 2" descr="Image result for triangle shared si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58109"/>
            <a:ext cx="5559425" cy="4503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35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Triangle Congruence Postulates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>
                <a:hlinkClick r:id="rId2" action="ppaction://hlinksldjump"/>
              </a:rPr>
              <a:t>Side-Side-Side (SSS)</a:t>
            </a:r>
            <a:endParaRPr lang="en-US" sz="3200" i="1" dirty="0" smtClean="0"/>
          </a:p>
          <a:p>
            <a:r>
              <a:rPr lang="en-US" sz="3200" i="1" dirty="0" smtClean="0">
                <a:hlinkClick r:id="rId3" action="ppaction://hlinksldjump"/>
              </a:rPr>
              <a:t>Side-Angle-Side (SAS)</a:t>
            </a:r>
            <a:endParaRPr lang="en-US" sz="3200" i="1" dirty="0" smtClean="0"/>
          </a:p>
          <a:p>
            <a:r>
              <a:rPr lang="en-US" sz="3200" i="1" dirty="0" smtClean="0">
                <a:hlinkClick r:id="rId4" action="ppaction://hlinksldjump"/>
              </a:rPr>
              <a:t>Angle-Side-Angle (ASA)</a:t>
            </a:r>
            <a:endParaRPr lang="en-US" sz="3200" i="1" dirty="0" smtClean="0"/>
          </a:p>
          <a:p>
            <a:r>
              <a:rPr lang="en-US" sz="3200" i="1" dirty="0" smtClean="0">
                <a:hlinkClick r:id="rId5" action="ppaction://hlinksldjump"/>
              </a:rPr>
              <a:t>Angle-Angle-Side (AAS)</a:t>
            </a:r>
            <a:endParaRPr lang="en-US" sz="3200" i="1" dirty="0"/>
          </a:p>
          <a:p>
            <a:r>
              <a:rPr lang="en-US" sz="3200" i="1" dirty="0" smtClean="0">
                <a:hlinkClick r:id="rId6" action="ppaction://hlinksldjump"/>
              </a:rPr>
              <a:t>Hypotenuse-Leg (HL)</a:t>
            </a:r>
            <a:endParaRPr lang="en-US" sz="3200" i="1" dirty="0" smtClean="0"/>
          </a:p>
          <a:p>
            <a:r>
              <a:rPr lang="en-US" sz="3200" i="1" dirty="0" smtClean="0">
                <a:hlinkClick r:id="rId7" action="ppaction://hlinksldjump"/>
              </a:rPr>
              <a:t>Angle-Side-Side (don’t be one!)</a:t>
            </a:r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122773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Side-Side-Side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If 3 </a:t>
            </a:r>
            <a:r>
              <a:rPr lang="en-US" sz="3600" u="sng" dirty="0" smtClean="0"/>
              <a:t>sides</a:t>
            </a:r>
            <a:r>
              <a:rPr lang="en-US" sz="3600" dirty="0" smtClean="0"/>
              <a:t> of a triangle are </a:t>
            </a:r>
            <a:r>
              <a:rPr lang="en-US" sz="3600" u="sng" dirty="0" smtClean="0"/>
              <a:t>congruent</a:t>
            </a:r>
            <a:r>
              <a:rPr lang="en-US" sz="3600" dirty="0" smtClean="0"/>
              <a:t> to 3 </a:t>
            </a:r>
            <a:r>
              <a:rPr lang="en-US" sz="3600" u="sng" dirty="0" smtClean="0"/>
              <a:t>sides</a:t>
            </a:r>
            <a:r>
              <a:rPr lang="en-US" sz="3600" dirty="0" smtClean="0"/>
              <a:t> of another triangle, then the two triangles are </a:t>
            </a:r>
            <a:r>
              <a:rPr lang="en-US" sz="3600" u="sng" dirty="0" smtClean="0"/>
              <a:t>congruent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4098" name="Picture 2" descr="Image result for side side s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59724"/>
            <a:ext cx="6835062" cy="229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0" y="17457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3" action="ppaction://hlinksldjump"/>
              </a:rPr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376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SSS Proof Example: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Prove ∆DEF </a:t>
            </a:r>
            <a:r>
              <a:rPr lang="en-US" sz="3600" dirty="0" smtClean="0">
                <a:solidFill>
                  <a:srgbClr val="222222"/>
                </a:solidFill>
                <a:latin typeface="Roboto"/>
              </a:rPr>
              <a:t>≅ </a:t>
            </a:r>
            <a:r>
              <a:rPr lang="en-US" sz="3600" dirty="0" smtClean="0"/>
              <a:t>∆GHI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1256145"/>
            <a:ext cx="928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2" action="ppaction://hlinksldjump"/>
              </a:rPr>
              <a:t>BACK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5645726" y="1944255"/>
            <a:ext cx="3054927" cy="1940052"/>
            <a:chOff x="5181600" y="2057400"/>
            <a:chExt cx="3054927" cy="1940052"/>
          </a:xfrm>
        </p:grpSpPr>
        <p:pic>
          <p:nvPicPr>
            <p:cNvPr id="5122" name="Picture 2" descr="Image result for sss triangl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7249"/>
            <a:stretch/>
          </p:blipFill>
          <p:spPr bwMode="auto">
            <a:xfrm>
              <a:off x="5181600" y="2057400"/>
              <a:ext cx="3054927" cy="19400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7924800" y="2057400"/>
              <a:ext cx="311727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777344" y="4155948"/>
            <a:ext cx="2923309" cy="1940052"/>
            <a:chOff x="5333999" y="4561747"/>
            <a:chExt cx="2923309" cy="1940052"/>
          </a:xfrm>
        </p:grpSpPr>
        <p:pic>
          <p:nvPicPr>
            <p:cNvPr id="7" name="Picture 2" descr="Image result for sss triangle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21"/>
            <a:stretch/>
          </p:blipFill>
          <p:spPr bwMode="auto">
            <a:xfrm>
              <a:off x="5333999" y="4561747"/>
              <a:ext cx="2923309" cy="19400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5333999" y="5938173"/>
              <a:ext cx="311727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513280"/>
              </p:ext>
            </p:extLst>
          </p:nvPr>
        </p:nvGraphicFramePr>
        <p:xfrm>
          <a:off x="228600" y="2527356"/>
          <a:ext cx="5417126" cy="4330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8563">
                  <a:extLst>
                    <a:ext uri="{9D8B030D-6E8A-4147-A177-3AD203B41FA5}">
                      <a16:colId xmlns:a16="http://schemas.microsoft.com/office/drawing/2014/main" val="3127897131"/>
                    </a:ext>
                  </a:extLst>
                </a:gridCol>
                <a:gridCol w="2708563">
                  <a:extLst>
                    <a:ext uri="{9D8B030D-6E8A-4147-A177-3AD203B41FA5}">
                      <a16:colId xmlns:a16="http://schemas.microsoft.com/office/drawing/2014/main" val="11802875"/>
                    </a:ext>
                  </a:extLst>
                </a:gridCol>
              </a:tblGrid>
              <a:tr h="75385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Statements</a:t>
                      </a:r>
                      <a:endParaRPr lang="en-US" sz="3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Reasons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624732"/>
                  </a:ext>
                </a:extLst>
              </a:tr>
              <a:tr h="35767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788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19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espondGraphMaster">
  <a:themeElements>
    <a:clrScheme name="3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3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EE5A2985D454448F25B54D618AFD56" ma:contentTypeVersion="2" ma:contentTypeDescription="Create a new document." ma:contentTypeScope="" ma:versionID="c3ecca2cee3bcb03981b1be74512d480">
  <xsd:schema xmlns:xsd="http://www.w3.org/2001/XMLSchema" xmlns:xs="http://www.w3.org/2001/XMLSchema" xmlns:p="http://schemas.microsoft.com/office/2006/metadata/properties" xmlns:ns2="02fe1f08-864c-4b65-87e1-a3b16d054b59" targetNamespace="http://schemas.microsoft.com/office/2006/metadata/properties" ma:root="true" ma:fieldsID="318143ff4c8294ac1720b1dd5f6d3a67" ns2:_="">
    <xsd:import namespace="02fe1f08-864c-4b65-87e1-a3b16d054b5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fe1f08-864c-4b65-87e1-a3b16d054b5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D5C26B-9828-49CD-8337-2DC00C3037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fe1f08-864c-4b65-87e1-a3b16d054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844BC0-3EC3-449D-B4EA-995DEA24D9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69A302-D8D0-459C-960F-2AC10848C96C}">
  <ds:schemaRefs>
    <ds:schemaRef ds:uri="02fe1f08-864c-4b65-87e1-a3b16d054b59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277</Words>
  <Application>Microsoft Office PowerPoint</Application>
  <PresentationFormat>On-screen Show (4:3)</PresentationFormat>
  <Paragraphs>58</Paragraphs>
  <Slides>17</Slides>
  <Notes>0</Notes>
  <HiddenSlides>12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Century Gothic</vt:lpstr>
      <vt:lpstr>Roboto</vt:lpstr>
      <vt:lpstr>Times New Roman</vt:lpstr>
      <vt:lpstr>Trebuchet MS</vt:lpstr>
      <vt:lpstr>Wingdings 3</vt:lpstr>
      <vt:lpstr>iRespondGraphMaster</vt:lpstr>
      <vt:lpstr>iRespondQuestionMaster</vt:lpstr>
      <vt:lpstr>Facet</vt:lpstr>
      <vt:lpstr>Warm-up</vt:lpstr>
      <vt:lpstr>Proving Triangle Congruence</vt:lpstr>
      <vt:lpstr>Not-so-obvious congruence you can use:</vt:lpstr>
      <vt:lpstr>Vertical Angles Showing Congruence:</vt:lpstr>
      <vt:lpstr>Alternate Interior Angles Showing Congruence:</vt:lpstr>
      <vt:lpstr>A shared side of two triangles showing congruence:</vt:lpstr>
      <vt:lpstr>Triangle Congruence Postulates</vt:lpstr>
      <vt:lpstr>Side-Side-Side</vt:lpstr>
      <vt:lpstr>SSS Proof Example:</vt:lpstr>
      <vt:lpstr>Side-Angle-Side</vt:lpstr>
      <vt:lpstr>SAS Proof Example:</vt:lpstr>
      <vt:lpstr>Angle-Side-Angle</vt:lpstr>
      <vt:lpstr>ASA Proof Example:</vt:lpstr>
      <vt:lpstr>Angle-Angle-Side</vt:lpstr>
      <vt:lpstr>AAS Proof Example:</vt:lpstr>
      <vt:lpstr>Hypotenuse-Leg (HL)</vt:lpstr>
      <vt:lpstr>Angle-Side-Side (ASS) Counter-example: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Emily Freeman</dc:creator>
  <cp:lastModifiedBy>Echo Fritch</cp:lastModifiedBy>
  <cp:revision>94</cp:revision>
  <cp:lastPrinted>2014-02-27T18:24:03Z</cp:lastPrinted>
  <dcterms:created xsi:type="dcterms:W3CDTF">2007-05-09T23:02:14Z</dcterms:created>
  <dcterms:modified xsi:type="dcterms:W3CDTF">2017-10-16T12:49:00Z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  <property fmtid="{D5CDD505-2E9C-101B-9397-08002B2CF9AE}" pid="6" name="ContentTypeId">
    <vt:lpwstr>0x01010078EE5A2985D454448F25B54D618AFD56</vt:lpwstr>
  </property>
</Properties>
</file>