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782" r:id="rId5"/>
  </p:sldMasterIdLst>
  <p:notesMasterIdLst>
    <p:notesMasterId r:id="rId18"/>
  </p:notesMasterIdLst>
  <p:handoutMasterIdLst>
    <p:handoutMasterId r:id="rId19"/>
  </p:handoutMasterIdLst>
  <p:sldIdLst>
    <p:sldId id="341" r:id="rId6"/>
    <p:sldId id="335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  <p:sldId id="351" r:id="rId1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86B9D"/>
    <a:srgbClr val="663300"/>
    <a:srgbClr val="FF3399"/>
    <a:srgbClr val="0000FF"/>
    <a:srgbClr val="FFFF99"/>
    <a:srgbClr val="6600FF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A9D35-BAA1-436E-BF91-2893B54F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46A47-FF89-4B97-8D77-89969C93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46A47-FF89-4B97-8D77-89969C93DB2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1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AE9-22C4-4420-9470-35825FCF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2AE-7A5C-461E-A49E-52B71E9F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C2697-8102-46BB-967F-1D57EC3F20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2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C70FC-9E09-47F1-9A76-8D395326F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F096-9972-4125-8613-C9810414A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EF687-ABEB-412F-9A29-25AFAF0A6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86D36-334B-4847-BE7A-76212C8B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4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4497E-FF3F-495E-9127-7135EF5BB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0BBB0-02D9-4030-A75E-3F0CD97E8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2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052F9-CB31-4D63-92F8-D8F7F16B7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DFF96-63D7-4EF1-8E77-81CC64EDE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6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C786-0CF0-4B7F-81E3-CAA69830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07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71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977E5-6835-4C92-9A38-AB9CA4BAF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44368-2AE8-49B3-A404-17866694D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CEA-468E-4585-83DD-DF50072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D7B5-C041-464F-9032-BBB4D2DE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E9BC-D9CF-4CF7-B80E-FC3548AA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7870-306C-48E8-BD5F-BE6E634C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08BC-DAC9-4AE7-9517-F2787F58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5ADF3-A1BD-43EC-B7A3-580DEC1C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29-5476-4728-B3FD-DDD0DE95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6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Warm-up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Find x, y, and all missing angles in the  figure below:</a:t>
            </a:r>
          </a:p>
          <a:p>
            <a:pPr marL="0" indent="0" eaLnBrk="1" hangingPunct="1">
              <a:buNone/>
            </a:pPr>
            <a:endParaRPr lang="en-US" sz="4000" b="1" i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0990"/>
          </a:xfrm>
        </p:spPr>
        <p:txBody>
          <a:bodyPr>
            <a:normAutofit fontScale="90000"/>
          </a:bodyPr>
          <a:lstStyle/>
          <a:p>
            <a:r>
              <a:rPr lang="en-US" dirty="0"/>
              <a:t>Corresponding Parts of Congruent Triangles are </a:t>
            </a:r>
            <a:r>
              <a:rPr lang="en-US" dirty="0" smtClean="0"/>
              <a:t>Congruent Theorem (CPCTC) </a:t>
            </a:r>
            <a:r>
              <a:rPr lang="en-US" b="1" i="1" dirty="0" smtClean="0">
                <a:solidFill>
                  <a:srgbClr val="0070C0"/>
                </a:solidFill>
              </a:rPr>
              <a:t>Converse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2" cy="4468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six pairs of corresponding</a:t>
            </a:r>
            <a:r>
              <a:rPr lang="en-US" sz="3600" u="sng" dirty="0" smtClean="0"/>
              <a:t> sides</a:t>
            </a:r>
            <a:r>
              <a:rPr lang="en-US" sz="3600" dirty="0" smtClean="0"/>
              <a:t> and corresponding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are congruent, then you can conclude that the two </a:t>
            </a:r>
            <a:r>
              <a:rPr lang="en-US" sz="3600" u="sng" dirty="0" smtClean="0"/>
              <a:t>triangles</a:t>
            </a:r>
            <a:r>
              <a:rPr lang="en-US" sz="3600" dirty="0" smtClean="0"/>
              <a:t> are congruent.</a:t>
            </a:r>
          </a:p>
        </p:txBody>
      </p:sp>
    </p:spTree>
    <p:extLst>
      <p:ext uri="{BB962C8B-B14F-4D97-AF65-F5344CB8AC3E}">
        <p14:creationId xmlns:p14="http://schemas.microsoft.com/office/powerpoint/2010/main" val="11186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8200"/>
            <a:ext cx="9251989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Four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71600" y="1666557"/>
                <a:ext cx="4199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666557"/>
                <a:ext cx="41998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6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Practice Time!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sure you read all directions and show your work!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88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66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" y="1524000"/>
            <a:ext cx="8382000" cy="35814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CPCTC </a:t>
            </a:r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anose="05000000000000000000" pitchFamily="2" charset="2"/>
              </a:rPr>
              <a:t></a:t>
            </a:r>
            <a:endParaRPr lang="en-US" altLang="en-US" sz="7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304800"/>
            <a:ext cx="7162800" cy="1625600"/>
          </a:xfrm>
        </p:spPr>
        <p:txBody>
          <a:bodyPr>
            <a:normAutofit/>
          </a:bodyPr>
          <a:lstStyle/>
          <a:p>
            <a:r>
              <a:rPr lang="en-US" dirty="0" smtClean="0"/>
              <a:t>Corresponding Parts of Congruent Triangles are </a:t>
            </a:r>
            <a:r>
              <a:rPr lang="en-US" dirty="0" smtClean="0"/>
              <a:t>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315199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When two triangles are </a:t>
            </a:r>
            <a:r>
              <a:rPr lang="en-US" sz="3600" u="sng" dirty="0" smtClean="0"/>
              <a:t>congruent</a:t>
            </a:r>
            <a:r>
              <a:rPr lang="en-US" sz="3600" dirty="0" smtClean="0"/>
              <a:t>, all </a:t>
            </a:r>
            <a:r>
              <a:rPr lang="en-US" sz="3600" u="sng" dirty="0" smtClean="0"/>
              <a:t>corresponding parts</a:t>
            </a:r>
            <a:r>
              <a:rPr lang="en-US" sz="3600" dirty="0" smtClean="0">
                <a:solidFill>
                  <a:srgbClr val="FF0000"/>
                </a:solidFill>
              </a:rPr>
              <a:t>*</a:t>
            </a:r>
            <a:r>
              <a:rPr lang="en-US" sz="3600" dirty="0" smtClean="0"/>
              <a:t> of the two triangles are also </a:t>
            </a:r>
            <a:r>
              <a:rPr lang="en-US" sz="3600" u="sng" dirty="0" smtClean="0"/>
              <a:t>congruent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u="sng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*Corresponding parts include the </a:t>
            </a:r>
            <a:r>
              <a:rPr lang="en-US" sz="3600" u="sng" dirty="0" smtClean="0">
                <a:solidFill>
                  <a:srgbClr val="FF0000"/>
                </a:solidFill>
              </a:rPr>
              <a:t>angles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u="sng" dirty="0" smtClean="0">
                <a:solidFill>
                  <a:srgbClr val="FF0000"/>
                </a:solidFill>
              </a:rPr>
              <a:t>sides</a:t>
            </a:r>
            <a:r>
              <a:rPr lang="en-US" sz="3600" dirty="0" smtClean="0">
                <a:solidFill>
                  <a:srgbClr val="FF0000"/>
                </a:solidFill>
              </a:rPr>
              <a:t> from one triangle (the pre-image) to the next (the image).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66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3429000"/>
            <a:ext cx="6696075" cy="28288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Congruence Statements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7" y="1524001"/>
            <a:ext cx="6347714" cy="4073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u="sng" dirty="0" smtClean="0"/>
              <a:t>congruence statement</a:t>
            </a:r>
            <a:r>
              <a:rPr lang="en-US" sz="3200" dirty="0" smtClean="0"/>
              <a:t> matches the </a:t>
            </a:r>
            <a:r>
              <a:rPr lang="en-US" sz="3200" u="sng" dirty="0" smtClean="0"/>
              <a:t>congruent</a:t>
            </a:r>
            <a:r>
              <a:rPr lang="en-US" sz="3200" dirty="0" smtClean="0"/>
              <a:t> parts in the two figures by naming them in a </a:t>
            </a:r>
            <a:r>
              <a:rPr lang="en-US" sz="3200" u="sng" dirty="0" smtClean="0">
                <a:solidFill>
                  <a:srgbClr val="FF0000"/>
                </a:solidFill>
              </a:rPr>
              <a:t>specific</a:t>
            </a:r>
            <a:r>
              <a:rPr lang="en-US" sz="3200" dirty="0" smtClean="0"/>
              <a:t> order.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96547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Not the same as 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72479" y="6019945"/>
                <a:ext cx="27331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𝐹𝐸𝐷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479" y="6019945"/>
                <a:ext cx="273312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46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781800" cy="1320800"/>
          </a:xfrm>
        </p:spPr>
        <p:txBody>
          <a:bodyPr/>
          <a:lstStyle/>
          <a:p>
            <a:r>
              <a:rPr lang="en-US" dirty="0" smtClean="0"/>
              <a:t>Writing Congruence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315199" cy="4110963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3200" dirty="0" smtClean="0"/>
              <a:t>Write a </a:t>
            </a:r>
            <a:r>
              <a:rPr lang="en-US" sz="3200" u="sng" dirty="0" smtClean="0"/>
              <a:t>congruence statement</a:t>
            </a:r>
            <a:r>
              <a:rPr lang="en-US" sz="3200" dirty="0" smtClean="0"/>
              <a:t> for the two triangles, making sure to match up the </a:t>
            </a:r>
            <a:r>
              <a:rPr lang="en-US" sz="3200" u="sng" dirty="0" smtClean="0"/>
              <a:t>corresponding parts</a:t>
            </a:r>
            <a:r>
              <a:rPr lang="en-US" sz="3200" dirty="0" smtClean="0"/>
              <a:t>.</a:t>
            </a:r>
          </a:p>
          <a:p>
            <a:pPr>
              <a:buAutoNum type="arabicPeriod"/>
            </a:pPr>
            <a:r>
              <a:rPr lang="en-US" sz="3200" dirty="0" smtClean="0"/>
              <a:t>Use the </a:t>
            </a:r>
            <a:r>
              <a:rPr lang="en-US" sz="3200" u="sng" dirty="0" smtClean="0"/>
              <a:t>congruence statement</a:t>
            </a:r>
            <a:r>
              <a:rPr lang="en-US" sz="3200" dirty="0" smtClean="0"/>
              <a:t> you just wrote to list the pairs of congruent </a:t>
            </a:r>
            <a:r>
              <a:rPr lang="en-US" sz="3200" u="sng" dirty="0" smtClean="0"/>
              <a:t>angles</a:t>
            </a:r>
            <a:r>
              <a:rPr lang="en-US" sz="3200" dirty="0" smtClean="0"/>
              <a:t>.</a:t>
            </a:r>
          </a:p>
          <a:p>
            <a:pPr>
              <a:buAutoNum type="arabicPeriod"/>
            </a:pPr>
            <a:r>
              <a:rPr lang="en-US" sz="3200" dirty="0" smtClean="0"/>
              <a:t>Use the same </a:t>
            </a:r>
            <a:r>
              <a:rPr lang="en-US" sz="3200" u="sng" dirty="0" smtClean="0"/>
              <a:t>congruence statement</a:t>
            </a:r>
            <a:r>
              <a:rPr lang="en-US" sz="3200" dirty="0" smtClean="0"/>
              <a:t> from part 1 to list the pairs of congruent </a:t>
            </a:r>
            <a:r>
              <a:rPr lang="en-US" sz="3200" u="sng" dirty="0" smtClean="0"/>
              <a:t>sides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*Make sure to always use the proper notation!!!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320800"/>
          </a:xfrm>
        </p:spPr>
        <p:txBody>
          <a:bodyPr/>
          <a:lstStyle/>
          <a:p>
            <a:r>
              <a:rPr lang="en-US" dirty="0" smtClean="0"/>
              <a:t>Example one: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859840"/>
              </p:ext>
            </p:extLst>
          </p:nvPr>
        </p:nvGraphicFramePr>
        <p:xfrm>
          <a:off x="609599" y="3213100"/>
          <a:ext cx="6348414" cy="364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427569457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813579726"/>
                    </a:ext>
                  </a:extLst>
                </a:gridCol>
              </a:tblGrid>
              <a:tr h="675005">
                <a:tc gridSpan="2"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Congruence Statement: __________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538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smtClean="0"/>
                        <a:t>Angles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smtClean="0"/>
                        <a:t>Sides</a:t>
                      </a:r>
                      <a:endParaRPr lang="en-US" sz="2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62391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36335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453761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59589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7271"/>
          <a:stretch/>
        </p:blipFill>
        <p:spPr>
          <a:xfrm>
            <a:off x="595744" y="1270000"/>
            <a:ext cx="66960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320800"/>
          </a:xfrm>
        </p:spPr>
        <p:txBody>
          <a:bodyPr/>
          <a:lstStyle/>
          <a:p>
            <a:r>
              <a:rPr lang="en-US" dirty="0" smtClean="0"/>
              <a:t>Example two: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22783049"/>
                  </p:ext>
                </p:extLst>
              </p:nvPr>
            </p:nvGraphicFramePr>
            <p:xfrm>
              <a:off x="609599" y="3213100"/>
              <a:ext cx="6348414" cy="3644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74207">
                      <a:extLst>
                        <a:ext uri="{9D8B030D-6E8A-4147-A177-3AD203B41FA5}">
                          <a16:colId xmlns:a16="http://schemas.microsoft.com/office/drawing/2014/main" val="2427569457"/>
                        </a:ext>
                      </a:extLst>
                    </a:gridCol>
                    <a:gridCol w="3174207">
                      <a:extLst>
                        <a:ext uri="{9D8B030D-6E8A-4147-A177-3AD203B41FA5}">
                          <a16:colId xmlns:a16="http://schemas.microsoft.com/office/drawing/2014/main" val="3813579726"/>
                        </a:ext>
                      </a:extLst>
                    </a:gridCol>
                  </a:tblGrid>
                  <a:tr h="675005">
                    <a:tc gridSpan="2">
                      <a:txBody>
                        <a:bodyPr/>
                        <a:lstStyle/>
                        <a:p>
                          <a:endParaRPr lang="en-US" sz="2800" b="1" dirty="0" smtClean="0"/>
                        </a:p>
                        <a:p>
                          <a:r>
                            <a:rPr lang="en-US" sz="2800" b="1" dirty="0" smtClean="0"/>
                            <a:t>Congruence Statement: __________</a:t>
                          </a:r>
                          <a:endParaRPr lang="en-US" sz="28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98538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u="sng" dirty="0" smtClean="0"/>
                            <a:t>Angles</a:t>
                          </a:r>
                          <a:endParaRPr lang="en-US" sz="2800" b="1" u="sn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u="sng" dirty="0" smtClean="0"/>
                            <a:t>Sides</a:t>
                          </a:r>
                          <a:endParaRPr lang="en-US" sz="2800" b="1" u="sn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862391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𝐿𝑀</m:t>
                                    </m:r>
                                  </m:e>
                                </m:acc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𝑄𝑃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536335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800" i="1" smtClean="0">
                                    <a:solidFill>
                                      <a:srgbClr val="FF0000"/>
                                    </a:solidFill>
                                  </a:rPr>
                                  <m:t>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M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 smtClean="0">
                                    <a:solidFill>
                                      <a:srgbClr val="FF0000"/>
                                    </a:solidFill>
                                  </a:rPr>
                                  <m:t>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P</m:t>
                                </m:r>
                              </m:oMath>
                            </m:oMathPara>
                          </a14:m>
                          <a:endParaRPr lang="en-US" sz="2800" i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𝑀𝑁</m:t>
                                    </m:r>
                                  </m:e>
                                </m:acc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𝑃𝑅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8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5453761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800" i="1" smtClean="0">
                                    <a:solidFill>
                                      <a:srgbClr val="FF0000"/>
                                    </a:solidFill>
                                  </a:rPr>
                                  <m:t>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1" smtClean="0">
                                    <a:solidFill>
                                      <a:srgbClr val="FF0000"/>
                                    </a:solidFill>
                                  </a:rPr>
                                  <m:t>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</a:rPr>
                                  <m:t>R</m:t>
                                </m:r>
                              </m:oMath>
                            </m:oMathPara>
                          </a14:m>
                          <a:endParaRPr lang="en-US" sz="2800" i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𝑁𝐿</m:t>
                                    </m:r>
                                  </m:e>
                                </m:acc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𝑅𝑄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8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15958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22783049"/>
                  </p:ext>
                </p:extLst>
              </p:nvPr>
            </p:nvGraphicFramePr>
            <p:xfrm>
              <a:off x="609599" y="3213100"/>
              <a:ext cx="6348414" cy="3644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74207">
                      <a:extLst>
                        <a:ext uri="{9D8B030D-6E8A-4147-A177-3AD203B41FA5}">
                          <a16:colId xmlns:a16="http://schemas.microsoft.com/office/drawing/2014/main" val="2427569457"/>
                        </a:ext>
                      </a:extLst>
                    </a:gridCol>
                    <a:gridCol w="3174207">
                      <a:extLst>
                        <a:ext uri="{9D8B030D-6E8A-4147-A177-3AD203B41FA5}">
                          <a16:colId xmlns:a16="http://schemas.microsoft.com/office/drawing/2014/main" val="3813579726"/>
                        </a:ext>
                      </a:extLst>
                    </a:gridCol>
                  </a:tblGrid>
                  <a:tr h="944880">
                    <a:tc gridSpan="2">
                      <a:txBody>
                        <a:bodyPr/>
                        <a:lstStyle/>
                        <a:p>
                          <a:endParaRPr lang="en-US" sz="2800" b="1" dirty="0" smtClean="0"/>
                        </a:p>
                        <a:p>
                          <a:r>
                            <a:rPr lang="en-US" sz="2800" b="1" dirty="0" smtClean="0"/>
                            <a:t>Congruence Statement: __________</a:t>
                          </a:r>
                          <a:endParaRPr lang="en-US" sz="2800" b="1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98538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u="sng" dirty="0" smtClean="0"/>
                            <a:t>Angles</a:t>
                          </a:r>
                          <a:endParaRPr lang="en-US" sz="2800" b="1" u="sng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u="sng" dirty="0" smtClean="0"/>
                            <a:t>Sides</a:t>
                          </a:r>
                          <a:endParaRPr lang="en-US" sz="2800" b="1" u="sn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862391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endParaRPr lang="en-US" sz="28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84" t="-240541" r="-768" b="-2018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363358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2" t="-343636" r="-100575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84" t="-343636" r="-768" b="-10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5453761"/>
                      </a:ext>
                    </a:extLst>
                  </a:tr>
                  <a:tr h="6750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2" t="-439640" r="-100575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84" t="-439640" r="-768" b="-27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15958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533400" y="1034473"/>
            <a:ext cx="365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Use the angles and sides to mark the given triangle and write a congruence statement for the two triangles.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19117"/>
            <a:ext cx="4442982" cy="32322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934017"/>
                <a:ext cx="18723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i="1" smtClean="0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800" b="0" i="1" smtClean="0">
                          <a:solidFill>
                            <a:srgbClr val="FF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smtClean="0">
                          <a:solidFill>
                            <a:srgbClr val="FF0000"/>
                          </a:solidFill>
                        </a:rPr>
                        <m:t>L</m:t>
                      </m:r>
                      <m:r>
                        <m:rPr>
                          <m:nor/>
                        </m:rPr>
                        <a:rPr lang="en-US" sz="2800" b="0" i="1" smtClean="0">
                          <a:solidFill>
                            <a:srgbClr val="FF0000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m:rPr>
                          <m:nor/>
                        </m:rP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800" i="1" smtClean="0">
                          <a:solidFill>
                            <a:srgbClr val="FF0000"/>
                          </a:solidFill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800" b="0" i="1" smtClean="0">
                          <a:solidFill>
                            <a:srgbClr val="FF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smtClean="0">
                          <a:solidFill>
                            <a:srgbClr val="FF0000"/>
                          </a:solidFill>
                        </a:rPr>
                        <m:t>Q</m:t>
                      </m:r>
                    </m:oMath>
                  </m:oMathPara>
                </a14:m>
                <a:endParaRPr lang="en-US" sz="28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934017"/>
                <a:ext cx="187230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gruent tria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55" y="20782"/>
            <a:ext cx="4106838" cy="35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320800"/>
          </a:xfrm>
        </p:spPr>
        <p:txBody>
          <a:bodyPr/>
          <a:lstStyle/>
          <a:p>
            <a:r>
              <a:rPr lang="en-US" dirty="0" smtClean="0"/>
              <a:t>Example three: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859840"/>
              </p:ext>
            </p:extLst>
          </p:nvPr>
        </p:nvGraphicFramePr>
        <p:xfrm>
          <a:off x="609599" y="3213100"/>
          <a:ext cx="6348414" cy="364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427569457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813579726"/>
                    </a:ext>
                  </a:extLst>
                </a:gridCol>
              </a:tblGrid>
              <a:tr h="675005">
                <a:tc gridSpan="2"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Congruence Statement: __________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538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smtClean="0"/>
                        <a:t>Angles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 smtClean="0"/>
                        <a:t>Sides</a:t>
                      </a:r>
                      <a:endParaRPr lang="en-US" sz="2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62391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363358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453761"/>
                  </a:ext>
                </a:extLst>
              </a:tr>
              <a:tr h="675005"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5958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24400" y="3669268"/>
                <a:ext cx="21041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𝑨𝑩𝑬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𝑪𝑫𝑬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669268"/>
                <a:ext cx="2104166" cy="369332"/>
              </a:xfrm>
              <a:prstGeom prst="rect">
                <a:avLst/>
              </a:prstGeom>
              <a:blipFill>
                <a:blip r:embed="rId3"/>
                <a:stretch>
                  <a:fillRect l="-2319" r="-2609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6855" y="10414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 congruence statement to </a:t>
            </a:r>
            <a:r>
              <a:rPr lang="en-US" sz="2400" dirty="0" smtClean="0"/>
              <a:t>list </a:t>
            </a:r>
            <a:r>
              <a:rPr lang="en-US" sz="2400" dirty="0" smtClean="0"/>
              <a:t>all congruent sides and angles. Mark the given triangles as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003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0990"/>
          </a:xfrm>
        </p:spPr>
        <p:txBody>
          <a:bodyPr>
            <a:normAutofit fontScale="90000"/>
          </a:bodyPr>
          <a:lstStyle/>
          <a:p>
            <a:r>
              <a:rPr lang="en-US" dirty="0"/>
              <a:t>Corresponding Parts of Congruent Triangles are </a:t>
            </a:r>
            <a:r>
              <a:rPr lang="en-US" dirty="0" smtClean="0"/>
              <a:t>Congruent Theorem (CPCTC)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4770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two triangles are </a:t>
            </a:r>
            <a:r>
              <a:rPr lang="en-US" sz="3600" u="sng" dirty="0" smtClean="0"/>
              <a:t>congruent</a:t>
            </a:r>
            <a:r>
              <a:rPr lang="en-US" sz="3600" dirty="0" smtClean="0"/>
              <a:t>, then corresponding </a:t>
            </a:r>
            <a:r>
              <a:rPr lang="en-US" sz="3600" u="sng" dirty="0" smtClean="0"/>
              <a:t>sides</a:t>
            </a:r>
            <a:r>
              <a:rPr lang="en-US" sz="3600" dirty="0" smtClean="0"/>
              <a:t> are congruent</a:t>
            </a:r>
            <a:r>
              <a:rPr lang="en-US" sz="3600" dirty="0"/>
              <a:t> </a:t>
            </a:r>
            <a:r>
              <a:rPr lang="en-US" sz="3600" dirty="0" smtClean="0"/>
              <a:t>and corresponding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are congruent.</a:t>
            </a:r>
          </a:p>
        </p:txBody>
      </p:sp>
    </p:spTree>
    <p:extLst>
      <p:ext uri="{BB962C8B-B14F-4D97-AF65-F5344CB8AC3E}">
        <p14:creationId xmlns:p14="http://schemas.microsoft.com/office/powerpoint/2010/main" val="19576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RespondGraph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EE5A2985D454448F25B54D618AFD56" ma:contentTypeVersion="2" ma:contentTypeDescription="Create a new document." ma:contentTypeScope="" ma:versionID="c3ecca2cee3bcb03981b1be74512d480">
  <xsd:schema xmlns:xsd="http://www.w3.org/2001/XMLSchema" xmlns:xs="http://www.w3.org/2001/XMLSchema" xmlns:p="http://schemas.microsoft.com/office/2006/metadata/properties" xmlns:ns2="02fe1f08-864c-4b65-87e1-a3b16d054b59" targetNamespace="http://schemas.microsoft.com/office/2006/metadata/properties" ma:root="true" ma:fieldsID="318143ff4c8294ac1720b1dd5f6d3a67" ns2:_="">
    <xsd:import namespace="02fe1f08-864c-4b65-87e1-a3b16d054b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e1f08-864c-4b65-87e1-a3b16d054b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844BC0-3EC3-449D-B4EA-995DEA24D9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5C26B-9828-49CD-8337-2DC00C303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e1f08-864c-4b65-87e1-a3b16d054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69A302-D8D0-459C-960F-2AC10848C96C}">
  <ds:schemaRefs>
    <ds:schemaRef ds:uri="http://schemas.microsoft.com/office/infopath/2007/PartnerControls"/>
    <ds:schemaRef ds:uri="http://purl.org/dc/dcmitype/"/>
    <ds:schemaRef ds:uri="02fe1f08-864c-4b65-87e1-a3b16d054b59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319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Cambria Math</vt:lpstr>
      <vt:lpstr>Century Gothic</vt:lpstr>
      <vt:lpstr>Times New Roman</vt:lpstr>
      <vt:lpstr>Trebuchet MS</vt:lpstr>
      <vt:lpstr>Wingdings</vt:lpstr>
      <vt:lpstr>Wingdings 3</vt:lpstr>
      <vt:lpstr>iRespondGraphMaster</vt:lpstr>
      <vt:lpstr>Facet</vt:lpstr>
      <vt:lpstr>Warm-up</vt:lpstr>
      <vt:lpstr> CPCTC </vt:lpstr>
      <vt:lpstr>Corresponding Parts of Congruent Triangles are Congruent</vt:lpstr>
      <vt:lpstr>Congruence Statements</vt:lpstr>
      <vt:lpstr>Writing Congruence Statements</vt:lpstr>
      <vt:lpstr>Example one:</vt:lpstr>
      <vt:lpstr>Example two:</vt:lpstr>
      <vt:lpstr>Example three:</vt:lpstr>
      <vt:lpstr>Corresponding Parts of Congruent Triangles are Congruent Theorem (CPCTC)</vt:lpstr>
      <vt:lpstr>Corresponding Parts of Congruent Triangles are Congruent Theorem (CPCTC) Converse</vt:lpstr>
      <vt:lpstr>Example Four</vt:lpstr>
      <vt:lpstr>Practice Time!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Echo Fritch</cp:lastModifiedBy>
  <cp:revision>109</cp:revision>
  <cp:lastPrinted>2014-02-27T18:24:03Z</cp:lastPrinted>
  <dcterms:created xsi:type="dcterms:W3CDTF">2007-05-09T23:02:14Z</dcterms:created>
  <dcterms:modified xsi:type="dcterms:W3CDTF">2017-10-18T01:22:50Z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0x01010078EE5A2985D454448F25B54D618AFD56</vt:lpwstr>
  </property>
</Properties>
</file>