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7" r:id="rId4"/>
    <p:sldMasterId id="2147483719" r:id="rId5"/>
    <p:sldMasterId id="2147483730" r:id="rId6"/>
    <p:sldMasterId id="2147483741" r:id="rId7"/>
    <p:sldMasterId id="2147483756" r:id="rId8"/>
    <p:sldMasterId id="2147483770" r:id="rId9"/>
  </p:sldMasterIdLst>
  <p:notesMasterIdLst>
    <p:notesMasterId r:id="rId28"/>
  </p:notesMasterIdLst>
  <p:handoutMasterIdLst>
    <p:handoutMasterId r:id="rId29"/>
  </p:handoutMasterIdLst>
  <p:sldIdLst>
    <p:sldId id="276" r:id="rId10"/>
    <p:sldId id="272" r:id="rId11"/>
    <p:sldId id="270" r:id="rId12"/>
    <p:sldId id="274" r:id="rId13"/>
    <p:sldId id="256" r:id="rId14"/>
    <p:sldId id="273" r:id="rId15"/>
    <p:sldId id="275" r:id="rId16"/>
    <p:sldId id="258" r:id="rId17"/>
    <p:sldId id="277" r:id="rId18"/>
    <p:sldId id="257" r:id="rId19"/>
    <p:sldId id="259" r:id="rId20"/>
    <p:sldId id="260" r:id="rId21"/>
    <p:sldId id="261" r:id="rId22"/>
    <p:sldId id="262" r:id="rId23"/>
    <p:sldId id="263" r:id="rId24"/>
    <p:sldId id="278" r:id="rId25"/>
    <p:sldId id="264" r:id="rId26"/>
    <p:sldId id="265" r:id="rId27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5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5075F-DA41-4C79-A31A-41F737D3CDC7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38E3-2634-431F-949D-607BDD63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94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7794A-08B7-4EBF-BD9A-EF19C533832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1149350"/>
            <a:ext cx="414020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538"/>
            <a:ext cx="5486400" cy="3622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D998-7A6D-46EA-9AA0-7E85481E2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D998-7A6D-46EA-9AA0-7E85481E23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9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62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5"/>
            <a:ext cx="2880360" cy="21685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800"/>
            <a:ext cx="6475253" cy="5676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11" y="1825625"/>
            <a:ext cx="3715941" cy="41879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825625"/>
            <a:ext cx="3713561" cy="41879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80"/>
            <a:ext cx="3717036" cy="347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717036" cy="347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11/12/2017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7" y="1020195"/>
            <a:ext cx="3600451" cy="3200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4" y="1020195"/>
            <a:ext cx="3600451" cy="3200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3" y="4648200"/>
            <a:ext cx="327673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11/12/2017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8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2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11/12/2017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8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9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7" y="529603"/>
            <a:ext cx="2245025" cy="23053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9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7" y="3646566"/>
            <a:ext cx="2245025" cy="23053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6"/>
            <a:ext cx="1714500" cy="25145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61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5"/>
            <a:ext cx="2880360" cy="21685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800"/>
            <a:ext cx="6475253" cy="5676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11" y="1825625"/>
            <a:ext cx="3715941" cy="41879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825625"/>
            <a:ext cx="3713561" cy="41879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80"/>
            <a:ext cx="3717036" cy="347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717036" cy="347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11/12/2017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8" y="1020195"/>
            <a:ext cx="3600451" cy="3200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5" y="1020195"/>
            <a:ext cx="3600451" cy="3200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3" y="4648200"/>
            <a:ext cx="327673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11/12/2017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8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3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11/12/2017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8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70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8" y="529603"/>
            <a:ext cx="2245025" cy="23053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70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8" y="3646566"/>
            <a:ext cx="2245025" cy="23053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6"/>
            <a:ext cx="1714500" cy="25145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10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B80E642-A001-463C-B699-92A95EA260F0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52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2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21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2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4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B8CB10-7126-4F4C-BA19-6992F19ABBDB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7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2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>
              <a:spcBef>
                <a:spcPct val="0"/>
              </a:spcBef>
              <a:buNone/>
            </a:pPr>
            <a:r>
              <a:rPr kumimoji="0" lang="en-US" sz="32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kumimoji="0" lang="en-US" sz="3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A.) Response A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5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B.) Response B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6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C.) Response C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7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D.) Response D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8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E.) Response E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9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11/12/2017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/>
        </p:nvSpPr>
        <p:spPr>
          <a:xfrm>
            <a:off x="95250" y="127000"/>
            <a:ext cx="6667500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360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/>
        </p:nvSpPr>
        <p:spPr>
          <a:xfrm>
            <a:off x="95250" y="31115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A.) Response A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/>
        </p:nvSpPr>
        <p:spPr>
          <a:xfrm>
            <a:off x="95250" y="38354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B.) Response B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/>
        </p:nvSpPr>
        <p:spPr>
          <a:xfrm>
            <a:off x="95250" y="45593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C.) Response C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/>
        </p:nvSpPr>
        <p:spPr>
          <a:xfrm>
            <a:off x="95250" y="52832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D.) Response D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/>
        </p:nvSpPr>
        <p:spPr>
          <a:xfrm>
            <a:off x="95250" y="60071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E.) Response 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/>
        </p:nvSpPr>
        <p:spPr>
          <a:xfrm>
            <a:off x="4762500" y="254000"/>
            <a:ext cx="1905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9A5315"/>
                </a:solidFill>
              </a:rPr>
              <a:t>Percent Complete 100%</a:t>
            </a:r>
            <a:endParaRPr lang="en-US" sz="1400">
              <a:solidFill>
                <a:srgbClr val="9A5315"/>
              </a:solidFill>
            </a:endParaRPr>
          </a:p>
        </p:txBody>
      </p:sp>
      <p:sp>
        <p:nvSpPr>
          <p:cNvPr id="14" name="Timer"/>
          <p:cNvSpPr/>
          <p:nvPr/>
        </p:nvSpPr>
        <p:spPr>
          <a:xfrm>
            <a:off x="190500" y="254000"/>
            <a:ext cx="1905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9A5315"/>
                </a:solidFill>
              </a:rPr>
              <a:t>00:30</a:t>
            </a:r>
            <a:endParaRPr lang="en-US" sz="140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95250" y="254000"/>
            <a:ext cx="9525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952500" y="3175000"/>
            <a:ext cx="200025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952501" y="1270000"/>
            <a:ext cx="5572125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67%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33%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100%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100%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67%</a:t>
              </a:r>
              <a:endParaRPr lang="en-US" sz="2800">
                <a:solidFill>
                  <a:srgbClr val="9A5315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3333752" y="1905000"/>
            <a:ext cx="3190875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952501" y="5842000"/>
            <a:ext cx="5572125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A*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B*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C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D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E</a:t>
              </a:r>
              <a:endParaRPr lang="en-US" sz="2800">
                <a:solidFill>
                  <a:srgbClr val="9A5315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666750" y="1587500"/>
            <a:ext cx="600075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190500" y="1841500"/>
            <a:ext cx="5715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9A5315"/>
                  </a:solidFill>
                </a:rPr>
                <a:t>0</a:t>
              </a:r>
              <a:endParaRPr lang="en-US" sz="2000">
                <a:solidFill>
                  <a:srgbClr val="9A5315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9A5315"/>
                  </a:solidFill>
                </a:rPr>
                <a:t>1</a:t>
              </a:r>
              <a:endParaRPr lang="en-US" sz="2000">
                <a:solidFill>
                  <a:srgbClr val="9A5315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9A5315"/>
                  </a:solidFill>
                </a:rPr>
                <a:t>2</a:t>
              </a:r>
              <a:endParaRPr lang="en-US" sz="2000">
                <a:solidFill>
                  <a:srgbClr val="9A5315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9A5315"/>
                  </a:solidFill>
                </a:rPr>
                <a:t>3</a:t>
              </a:r>
              <a:endParaRPr lang="en-US" sz="2000">
                <a:solidFill>
                  <a:srgbClr val="9A531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2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7543802" cy="12192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1. Solve for x.</a:t>
            </a:r>
            <a:endParaRPr lang="en-US" sz="66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2436639" y="27437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28409" y="23644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2516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05400" y="26692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8400" y="3793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00800" y="39456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6818" y="331592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4724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18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7845" y="3200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104" y="1491791"/>
            <a:ext cx="1905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7543802" cy="1219200"/>
          </a:xfrm>
        </p:spPr>
        <p:txBody>
          <a:bodyPr>
            <a:normAutofit/>
          </a:bodyPr>
          <a:lstStyle/>
          <a:p>
            <a:r>
              <a:rPr lang="en-US" sz="6600" b="1" dirty="0"/>
              <a:t>2</a:t>
            </a:r>
            <a:r>
              <a:rPr lang="en-US" sz="6600" b="1" dirty="0" smtClean="0"/>
              <a:t>. Solve for </a:t>
            </a:r>
            <a:r>
              <a:rPr lang="en-US" sz="6600" b="1" dirty="0"/>
              <a:t>x</a:t>
            </a:r>
            <a:r>
              <a:rPr lang="en-US" sz="6600" b="1" dirty="0" smtClean="0"/>
              <a:t>.</a:t>
            </a:r>
            <a:endParaRPr lang="en-US" sz="66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2436639" y="27437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28409" y="23644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2516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05400" y="26692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8400" y="3793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00800" y="39456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6818" y="331592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4724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7845" y="3200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12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104" y="1491791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 24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5826974" cy="12192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3. Solve for x.</a:t>
            </a:r>
            <a:endParaRPr lang="en-US" sz="66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2436639" y="27437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28409" y="23644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2516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05400" y="26692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8400" y="3793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00800" y="39456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6818" y="331592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4724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84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7845" y="3200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3x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6390" y="2521803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14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847037"/>
              </p:ext>
            </p:extLst>
          </p:nvPr>
        </p:nvGraphicFramePr>
        <p:xfrm>
          <a:off x="6219825" y="568325"/>
          <a:ext cx="252730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3" imgW="571320" imgH="406080" progId="Equation.DSMT4">
                  <p:embed/>
                </p:oleObj>
              </mc:Choice>
              <mc:Fallback>
                <p:oleObj name="Equation" r:id="rId3" imgW="5713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9825" y="568325"/>
                        <a:ext cx="2527300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5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5826974" cy="1219200"/>
          </a:xfrm>
        </p:spPr>
        <p:txBody>
          <a:bodyPr>
            <a:normAutofit/>
          </a:bodyPr>
          <a:lstStyle/>
          <a:p>
            <a:r>
              <a:rPr lang="en-US" sz="6600" b="1" dirty="0"/>
              <a:t>4</a:t>
            </a:r>
            <a:r>
              <a:rPr lang="en-US" sz="6600" b="1" dirty="0" smtClean="0"/>
              <a:t>. Solve for x.</a:t>
            </a:r>
            <a:endParaRPr lang="en-US" sz="66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2436639" y="27437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28409" y="23644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2516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05400" y="26692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8400" y="3793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00800" y="39456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6818" y="331592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3410" y="4724400"/>
            <a:ext cx="2371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5x – 2 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7845" y="3200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4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6390" y="2521803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672256"/>
              </p:ext>
            </p:extLst>
          </p:nvPr>
        </p:nvGraphicFramePr>
        <p:xfrm>
          <a:off x="5418138" y="568325"/>
          <a:ext cx="3144837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3" imgW="711000" imgH="406080" progId="Equation.DSMT4">
                  <p:embed/>
                </p:oleObj>
              </mc:Choice>
              <mc:Fallback>
                <p:oleObj name="Equation" r:id="rId3" imgW="7110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8138" y="568325"/>
                        <a:ext cx="3144837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0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8696488" cy="685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5. Solve for the missing variables.</a:t>
            </a:r>
            <a:endParaRPr lang="en-US" sz="40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1903239" y="236043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95009" y="205740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342900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19600" y="220980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0" y="236220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15000" y="348613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67400" y="363853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3418" y="293263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19610" y="5181600"/>
            <a:ext cx="122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24 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0645" y="22098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1559" y="867489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12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Straight Connector 16"/>
          <p:cNvCxnSpPr>
            <a:endCxn id="6" idx="5"/>
          </p:cNvCxnSpPr>
          <p:nvPr/>
        </p:nvCxnSpPr>
        <p:spPr>
          <a:xfrm>
            <a:off x="2514600" y="2969510"/>
            <a:ext cx="1408555" cy="141084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4031397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67000" y="4038600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14600" y="4038600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69772" y="4101110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17372" y="4108313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64972" y="4108313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/>
          <p:cNvSpPr/>
          <p:nvPr/>
        </p:nvSpPr>
        <p:spPr>
          <a:xfrm rot="16200000">
            <a:off x="3651055" y="2053142"/>
            <a:ext cx="460801" cy="5796114"/>
          </a:xfrm>
          <a:prstGeom prst="leftBrac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38400" y="3283803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11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9400" y="2873514"/>
            <a:ext cx="117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sym typeface="Symbol"/>
              </a:rPr>
              <a:t>47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49245" y="3657600"/>
            <a:ext cx="117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y</a:t>
            </a:r>
            <a:r>
              <a:rPr lang="en-US" sz="4000" b="1" dirty="0" smtClean="0">
                <a:solidFill>
                  <a:schemeClr val="tx2"/>
                </a:solidFill>
                <a:sym typeface="Symbol"/>
              </a:rPr>
              <a:t>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7045" y="990600"/>
            <a:ext cx="117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tx2"/>
                </a:solidFill>
              </a:rPr>
              <a:t>z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 rot="8168272">
            <a:off x="4637646" y="900027"/>
            <a:ext cx="624967" cy="2023714"/>
          </a:xfrm>
          <a:prstGeom prst="leftBrac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71138" y="1946701"/>
            <a:ext cx="245394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y = 133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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2904" y="2902803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z = 11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69573" y="2614246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0218" y="4037038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4218" y="2630269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5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1524000"/>
            <a:ext cx="6477000" cy="18288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Proportional Parts of Triangles</a:t>
            </a:r>
            <a:endParaRPr lang="en-US" sz="6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73092" y="3733800"/>
            <a:ext cx="4989908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Be consistent with how you set up the proportion.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62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proportions: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0" y="1752600"/>
            <a:ext cx="7887890" cy="42291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STAY CONSISTENT! </a:t>
            </a:r>
          </a:p>
          <a:p>
            <a:pPr marL="0" indent="0">
              <a:buNone/>
            </a:pPr>
            <a:r>
              <a:rPr lang="en-US" dirty="0" smtClean="0"/>
              <a:t>LABEL YOUR TRIANGLES (BIG/SMALL OR NEW/OLD)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881773" y="3451716"/>
                <a:ext cx="5378074" cy="830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𝑂𝑅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773" y="3451716"/>
                <a:ext cx="5378074" cy="830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8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23"/>
            <a:ext cx="7543802" cy="12192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1</a:t>
            </a:r>
            <a:r>
              <a:rPr lang="en-US" sz="6600" b="1" dirty="0" smtClean="0"/>
              <a:t>. </a:t>
            </a:r>
            <a:r>
              <a:rPr lang="en-US" sz="6600" b="1" dirty="0"/>
              <a:t>Solve for x.</a:t>
            </a:r>
            <a:endParaRPr lang="en-US" sz="6600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912639" y="236043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3657600"/>
            <a:ext cx="4343400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5445" y="1822267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7045" y="33528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2577" y="2937301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6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44958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18</a:t>
            </a:r>
            <a:endParaRPr lang="en-US" sz="4800" b="1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52800" y="3657600"/>
            <a:ext cx="190500" cy="11723"/>
          </a:xfrm>
          <a:prstGeom prst="line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52800" y="4384431"/>
            <a:ext cx="190500" cy="11723"/>
          </a:xfrm>
          <a:prstGeom prst="line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6390" y="3780021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8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27812"/>
              </p:ext>
            </p:extLst>
          </p:nvPr>
        </p:nvGraphicFramePr>
        <p:xfrm>
          <a:off x="5486400" y="1052572"/>
          <a:ext cx="342582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3" imgW="774360" imgH="431640" progId="Equation.DSMT4">
                  <p:embed/>
                </p:oleObj>
              </mc:Choice>
              <mc:Fallback>
                <p:oleObj name="Equation" r:id="rId3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1052572"/>
                        <a:ext cx="3425825" cy="190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7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23"/>
            <a:ext cx="7543802" cy="1219200"/>
          </a:xfrm>
        </p:spPr>
        <p:txBody>
          <a:bodyPr>
            <a:normAutofit/>
          </a:bodyPr>
          <a:lstStyle/>
          <a:p>
            <a:r>
              <a:rPr lang="en-US" sz="6600" b="1" dirty="0"/>
              <a:t>2</a:t>
            </a:r>
            <a:r>
              <a:rPr lang="en-US" sz="6600" b="1" dirty="0" smtClean="0"/>
              <a:t>. </a:t>
            </a:r>
            <a:r>
              <a:rPr lang="en-US" sz="6600" b="1" dirty="0"/>
              <a:t>Solve for </a:t>
            </a:r>
            <a:r>
              <a:rPr lang="en-US" sz="6600" b="1" dirty="0" smtClean="0"/>
              <a:t>x.</a:t>
            </a:r>
            <a:endParaRPr lang="en-US" sz="6600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912639" y="236043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2743200"/>
            <a:ext cx="2438400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5445" y="1822267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92" y="30480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4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3245" y="1683603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8956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10</a:t>
            </a:r>
            <a:endParaRPr lang="en-US" sz="4800" b="1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52800" y="2743200"/>
            <a:ext cx="190500" cy="11723"/>
          </a:xfrm>
          <a:prstGeom prst="line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52800" y="4384431"/>
            <a:ext cx="190500" cy="11723"/>
          </a:xfrm>
          <a:prstGeom prst="line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6390" y="3780021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20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162769"/>
              </p:ext>
            </p:extLst>
          </p:nvPr>
        </p:nvGraphicFramePr>
        <p:xfrm>
          <a:off x="6103938" y="1108075"/>
          <a:ext cx="219075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3" imgW="495000" imgH="406080" progId="Equation.DSMT4">
                  <p:embed/>
                </p:oleObj>
              </mc:Choice>
              <mc:Fallback>
                <p:oleObj name="Equation" r:id="rId3" imgW="4950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3938" y="1108075"/>
                        <a:ext cx="2190750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7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914400"/>
            <a:ext cx="7543802" cy="3810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/>
              <a:t>Midsegment</a:t>
            </a:r>
            <a:r>
              <a:rPr lang="en-US" sz="6600" b="1" dirty="0" smtClean="0"/>
              <a:t> of a Triangle and Proportionality in Triangles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9709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600200"/>
            <a:ext cx="6019800" cy="24384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Triangle </a:t>
            </a:r>
            <a:r>
              <a:rPr lang="en-US" sz="6000" b="1" dirty="0" err="1" smtClean="0"/>
              <a:t>Midsegment</a:t>
            </a:r>
            <a:r>
              <a:rPr lang="en-US" sz="6000" b="1" dirty="0" smtClean="0"/>
              <a:t> Theorem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653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Triangle </a:t>
            </a:r>
            <a:r>
              <a:rPr lang="en-US" sz="4800" b="1" dirty="0" err="1" smtClean="0"/>
              <a:t>Midsegment</a:t>
            </a:r>
            <a:endParaRPr lang="en-US" sz="4800" b="1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1903239" y="41153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4" idx="1"/>
          </p:cNvCxnSpPr>
          <p:nvPr/>
        </p:nvCxnSpPr>
        <p:spPr>
          <a:xfrm>
            <a:off x="2513418" y="4688628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5009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51076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19600" y="38884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72000" y="4040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715000" y="51648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67400" y="5317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990600"/>
            <a:ext cx="9144000" cy="221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A </a:t>
            </a:r>
            <a:r>
              <a:rPr lang="en-US" sz="3200" b="1" dirty="0" err="1" smtClean="0"/>
              <a:t>midsegment</a:t>
            </a:r>
            <a:r>
              <a:rPr lang="en-US" sz="3200" b="1" dirty="0" smtClean="0"/>
              <a:t> of a triangle is a segment that connects the midpoints of two sides of a triangle.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4810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</a:rPr>
              <a:t>midsegment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4712074"/>
            <a:ext cx="30480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23863" y="6135245"/>
            <a:ext cx="30480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1372" y="4356502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4218" y="4382869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Triangle </a:t>
            </a:r>
            <a:r>
              <a:rPr lang="en-US" sz="4800" b="1" dirty="0" err="1" smtClean="0"/>
              <a:t>Midsegment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4882" y="937479"/>
            <a:ext cx="8686800" cy="221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The three mid segments of a triangle divides the larger triangle into </a:t>
            </a:r>
            <a:r>
              <a:rPr lang="en-US" sz="3200" b="1" u="sng" dirty="0" smtClean="0"/>
              <a:t>four congruent triangles.</a:t>
            </a:r>
            <a:endParaRPr lang="en-US" sz="4800" b="1" u="sng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150585"/>
            <a:ext cx="5181600" cy="31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Triangle </a:t>
            </a:r>
            <a:r>
              <a:rPr lang="en-US" sz="4800" b="1" dirty="0" err="1" smtClean="0"/>
              <a:t>Midsegment</a:t>
            </a:r>
            <a:endParaRPr lang="en-US" sz="4800" b="1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1903239" y="41153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4" idx="1"/>
          </p:cNvCxnSpPr>
          <p:nvPr/>
        </p:nvCxnSpPr>
        <p:spPr>
          <a:xfrm>
            <a:off x="2513418" y="4688628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5009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51076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19600" y="38884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72000" y="4040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715000" y="51648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67400" y="5317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A </a:t>
            </a:r>
            <a:r>
              <a:rPr lang="en-US" sz="3200" b="1" dirty="0"/>
              <a:t>mid </a:t>
            </a:r>
            <a:r>
              <a:rPr lang="en-US" sz="3200" b="1" dirty="0">
                <a:solidFill>
                  <a:srgbClr val="9A5315"/>
                </a:solidFill>
              </a:rPr>
              <a:t>segment</a:t>
            </a:r>
            <a:r>
              <a:rPr lang="en-US" sz="3200" b="1" dirty="0"/>
              <a:t> of a triangle is </a:t>
            </a:r>
            <a:r>
              <a:rPr lang="en-US" sz="3200" b="1" u="sng" dirty="0" smtClean="0"/>
              <a:t>parallel</a:t>
            </a:r>
            <a:r>
              <a:rPr lang="en-US" sz="3200" b="1" dirty="0" smtClean="0"/>
              <a:t> </a:t>
            </a:r>
            <a:r>
              <a:rPr lang="en-US" sz="3200" b="1" dirty="0"/>
              <a:t>to one side of the triangle.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4810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</a:rPr>
              <a:t>midsegment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4712074"/>
            <a:ext cx="30480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23863" y="6135245"/>
            <a:ext cx="30480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1372" y="4356502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4218" y="4382869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Triangle </a:t>
            </a:r>
            <a:r>
              <a:rPr lang="en-US" sz="4800" b="1" dirty="0" err="1" smtClean="0"/>
              <a:t>Midsegment</a:t>
            </a:r>
            <a:endParaRPr lang="en-US" sz="4800" b="1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1903239" y="41153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4" idx="1"/>
          </p:cNvCxnSpPr>
          <p:nvPr/>
        </p:nvCxnSpPr>
        <p:spPr>
          <a:xfrm>
            <a:off x="2513418" y="4688628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5009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51076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19600" y="38884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72000" y="4040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715000" y="51648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67400" y="5317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990600"/>
            <a:ext cx="9144000" cy="147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A mid segment of a triangle is </a:t>
            </a:r>
            <a:r>
              <a:rPr lang="en-US" sz="3200" b="1" u="sng" dirty="0" smtClean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half</a:t>
            </a:r>
            <a:r>
              <a:rPr lang="en-US" sz="3200" b="1" dirty="0" smtClean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the length of the </a:t>
            </a:r>
            <a:r>
              <a:rPr lang="en-US" sz="3200" b="1" u="sng" dirty="0" smtClean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parallel side</a:t>
            </a:r>
            <a:r>
              <a:rPr lang="en-US" sz="3200" b="1" dirty="0" smtClean="0">
                <a:latin typeface="Century Gothic" panose="020B050202020202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4810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</a:rPr>
              <a:t>midsegment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4712074"/>
            <a:ext cx="30480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23863" y="6135245"/>
            <a:ext cx="30480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1372" y="4356502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4218" y="4382869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Triangle </a:t>
            </a:r>
            <a:r>
              <a:rPr lang="en-US" sz="4800" b="1" dirty="0" err="1" smtClean="0"/>
              <a:t>Midsegment</a:t>
            </a:r>
            <a:r>
              <a:rPr lang="en-US" sz="4800" b="1" dirty="0" smtClean="0"/>
              <a:t> Theorem</a:t>
            </a:r>
            <a:endParaRPr lang="en-US" sz="4800" b="1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2436639" y="39629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4" idx="1"/>
          </p:cNvCxnSpPr>
          <p:nvPr/>
        </p:nvCxnSpPr>
        <p:spPr>
          <a:xfrm>
            <a:off x="3046818" y="4536228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8409" y="35836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49552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953000" y="37360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05400" y="38884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48400" y="50124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00800" y="51648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1066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EQUATION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46583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</a:rPr>
              <a:t>Midsegment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040197"/>
              </p:ext>
            </p:extLst>
          </p:nvPr>
        </p:nvGraphicFramePr>
        <p:xfrm>
          <a:off x="1009650" y="1676400"/>
          <a:ext cx="71580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2120760" imgH="406080" progId="Equation.DSMT4">
                  <p:embed/>
                </p:oleObj>
              </mc:Choice>
              <mc:Fallback>
                <p:oleObj name="Equation" r:id="rId3" imgW="21207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1676400"/>
                        <a:ext cx="715803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24200" y="6001838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Parallel Side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67200" y="4572000"/>
            <a:ext cx="30480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81063" y="5995171"/>
            <a:ext cx="30480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0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8223" y="202557"/>
            <a:ext cx="3777297" cy="3940821"/>
            <a:chOff x="0" y="0"/>
            <a:chExt cx="2068195" cy="2157730"/>
          </a:xfrm>
        </p:grpSpPr>
        <p:sp>
          <p:nvSpPr>
            <p:cNvPr id="4" name="Isosceles Triangle 3"/>
            <p:cNvSpPr/>
            <p:nvPr/>
          </p:nvSpPr>
          <p:spPr>
            <a:xfrm>
              <a:off x="625475" y="214630"/>
              <a:ext cx="800100" cy="800100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028065" y="1014730"/>
              <a:ext cx="800100" cy="800100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28600" y="1014730"/>
              <a:ext cx="800100" cy="800100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Text Box 9"/>
            <p:cNvSpPr txBox="1"/>
            <p:nvPr/>
          </p:nvSpPr>
          <p:spPr>
            <a:xfrm>
              <a:off x="777875" y="0"/>
              <a:ext cx="21844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8" name="Text Box 10"/>
            <p:cNvSpPr txBox="1"/>
            <p:nvPr/>
          </p:nvSpPr>
          <p:spPr>
            <a:xfrm>
              <a:off x="0" y="1700530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9" name="Text Box 11"/>
            <p:cNvSpPr txBox="1"/>
            <p:nvPr/>
          </p:nvSpPr>
          <p:spPr>
            <a:xfrm>
              <a:off x="1839595" y="1700530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0" name="Text Box 12"/>
            <p:cNvSpPr txBox="1"/>
            <p:nvPr/>
          </p:nvSpPr>
          <p:spPr>
            <a:xfrm>
              <a:off x="396875" y="878840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1" name="Text Box 13"/>
            <p:cNvSpPr txBox="1"/>
            <p:nvPr/>
          </p:nvSpPr>
          <p:spPr>
            <a:xfrm>
              <a:off x="884555" y="1814830"/>
              <a:ext cx="2286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2" name="Text Box 14"/>
            <p:cNvSpPr txBox="1"/>
            <p:nvPr/>
          </p:nvSpPr>
          <p:spPr>
            <a:xfrm>
              <a:off x="1425575" y="900430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61975" y="330823"/>
            <a:ext cx="2245554" cy="2315870"/>
            <a:chOff x="0" y="0"/>
            <a:chExt cx="1257300" cy="1296670"/>
          </a:xfrm>
        </p:grpSpPr>
        <p:sp>
          <p:nvSpPr>
            <p:cNvPr id="14" name="Isosceles Triangle 13"/>
            <p:cNvSpPr/>
            <p:nvPr/>
          </p:nvSpPr>
          <p:spPr>
            <a:xfrm>
              <a:off x="228600" y="228600"/>
              <a:ext cx="800100" cy="800100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Text Box 15"/>
            <p:cNvSpPr txBox="1"/>
            <p:nvPr/>
          </p:nvSpPr>
          <p:spPr>
            <a:xfrm>
              <a:off x="457200" y="0"/>
              <a:ext cx="218440" cy="26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6" name="Text Box 17"/>
            <p:cNvSpPr txBox="1"/>
            <p:nvPr/>
          </p:nvSpPr>
          <p:spPr>
            <a:xfrm>
              <a:off x="0" y="953770"/>
              <a:ext cx="2286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7" name="Text Box 18"/>
            <p:cNvSpPr txBox="1"/>
            <p:nvPr/>
          </p:nvSpPr>
          <p:spPr>
            <a:xfrm>
              <a:off x="1028700" y="953770"/>
              <a:ext cx="2286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 panose="02020603050405020304" pitchFamily="18" charset="0"/>
                </a:rPr>
                <a:t>Z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45635" y="48729"/>
            <a:ext cx="3970655" cy="3852215"/>
            <a:chOff x="0" y="0"/>
            <a:chExt cx="2150110" cy="2085975"/>
          </a:xfrm>
        </p:grpSpPr>
        <p:sp>
          <p:nvSpPr>
            <p:cNvPr id="19" name="Isosceles Triangle 18"/>
            <p:cNvSpPr/>
            <p:nvPr/>
          </p:nvSpPr>
          <p:spPr>
            <a:xfrm>
              <a:off x="228600" y="271780"/>
              <a:ext cx="1600200" cy="1600200"/>
            </a:xfrm>
            <a:prstGeom prst="triangl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Text Box 16"/>
            <p:cNvSpPr txBox="1"/>
            <p:nvPr/>
          </p:nvSpPr>
          <p:spPr>
            <a:xfrm>
              <a:off x="882015" y="0"/>
              <a:ext cx="218440" cy="26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1" name="Text Box 19"/>
            <p:cNvSpPr txBox="1"/>
            <p:nvPr/>
          </p:nvSpPr>
          <p:spPr>
            <a:xfrm>
              <a:off x="0" y="1682750"/>
              <a:ext cx="244475" cy="34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2" name="Text Box 20"/>
            <p:cNvSpPr txBox="1"/>
            <p:nvPr/>
          </p:nvSpPr>
          <p:spPr>
            <a:xfrm>
              <a:off x="1807210" y="1743075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 panose="02020603050405020304" pitchFamily="18" charset="0"/>
                </a:rPr>
                <a:t>O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0094" y="3733800"/>
                <a:ext cx="9133905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dirty="0">
                    <a:latin typeface="Century Gothic" panose="020B0502020202020204" pitchFamily="34" charset="0"/>
                    <a:ea typeface="MS Mincho"/>
                    <a:cs typeface="Times New Roman" panose="02020603050405020304" pitchFamily="18" charset="0"/>
                  </a:rPr>
                  <a:t>If </a:t>
                </a:r>
                <a:r>
                  <a:rPr lang="en-US" i="1" dirty="0">
                    <a:latin typeface="Century Gothic" panose="020B0502020202020204" pitchFamily="34" charset="0"/>
                    <a:ea typeface="MS Mincho"/>
                    <a:cs typeface="Times New Roman" panose="02020603050405020304" pitchFamily="18" charset="0"/>
                  </a:rPr>
                  <a:t>MX</a:t>
                </a:r>
                <a:r>
                  <a:rPr lang="en-US" dirty="0">
                    <a:latin typeface="Century Gothic" panose="020B0502020202020204" pitchFamily="34" charset="0"/>
                    <a:ea typeface="MS Mincho"/>
                    <a:cs typeface="Times New Roman" panose="02020603050405020304" pitchFamily="18" charset="0"/>
                  </a:rPr>
                  <a:t> = 3 , then </a:t>
                </a:r>
                <a:r>
                  <a:rPr lang="en-US" i="1" dirty="0">
                    <a:latin typeface="Century Gothic" panose="020B0502020202020204" pitchFamily="34" charset="0"/>
                    <a:ea typeface="MS Mincho"/>
                    <a:cs typeface="Times New Roman" panose="02020603050405020304" pitchFamily="18" charset="0"/>
                  </a:rPr>
                  <a:t>MN</a:t>
                </a:r>
                <a:r>
                  <a:rPr lang="en-US" dirty="0">
                    <a:latin typeface="Century Gothic" panose="020B0502020202020204" pitchFamily="34" charset="0"/>
                    <a:ea typeface="MS Mincho"/>
                    <a:cs typeface="Times New Roman" panose="02020603050405020304" pitchFamily="18" charset="0"/>
                  </a:rPr>
                  <a:t>= __________.</a:t>
                </a:r>
                <a:endParaRPr lang="en-US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dirty="0">
                    <a:latin typeface="Century Gothic" panose="020B0502020202020204" pitchFamily="34" charset="0"/>
                    <a:ea typeface="MS Mincho"/>
                    <a:cs typeface="Times New Roman" panose="02020603050405020304" pitchFamily="18" charset="0"/>
                  </a:rPr>
                  <a:t>If </a:t>
                </a:r>
                <a:r>
                  <a:rPr lang="en-US" i="1" dirty="0">
                    <a:latin typeface="Century Gothic" panose="020B0502020202020204" pitchFamily="34" charset="0"/>
                    <a:ea typeface="MS Mincho"/>
                    <a:cs typeface="Times New Roman" panose="02020603050405020304" pitchFamily="18" charset="0"/>
                  </a:rPr>
                  <a:t>NO</a:t>
                </a:r>
                <a:r>
                  <a:rPr lang="en-US" dirty="0">
                    <a:latin typeface="Century Gothic" panose="020B0502020202020204" pitchFamily="34" charset="0"/>
                    <a:ea typeface="MS Mincho"/>
                    <a:cs typeface="Times New Roman" panose="02020603050405020304" pitchFamily="18" charset="0"/>
                  </a:rPr>
                  <a:t> = 8, then YO=__________. </a:t>
                </a:r>
                <a:endParaRPr lang="en-US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dirty="0">
                    <a:latin typeface="Century Gothic" panose="020B0502020202020204" pitchFamily="34" charset="0"/>
                    <a:ea typeface="MS Mincho"/>
                    <a:cs typeface="Times New Roman" panose="02020603050405020304" pitchFamily="18" charset="0"/>
                  </a:rPr>
                  <a:t>Label all the lengths we can know on all three triangles from the information above.</a:t>
                </a:r>
                <a:endParaRPr lang="en-US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dirty="0">
                    <a:latin typeface="Century Gothic" panose="020B0502020202020204" pitchFamily="34" charset="0"/>
                    <a:ea typeface="MS Mincho"/>
                    <a:cs typeface="Times New Roman" panose="02020603050405020304" pitchFamily="18" charset="0"/>
                  </a:rPr>
                  <a:t>Look at the relationship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  <a:ea typeface="MS Mincho"/>
                    <a:cs typeface="Times New Roman" panose="02020603050405020304" pitchFamily="18" charset="0"/>
                  </a:rPr>
                  <a:t>MXZ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  <a:ea typeface="MS Mincho"/>
                    <a:cs typeface="Times New Roman" panose="02020603050405020304" pitchFamily="18" charset="0"/>
                  </a:rPr>
                  <a:t>MNO.  What does this remind you of?</a:t>
                </a:r>
                <a:endParaRPr lang="en-US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" y="3733800"/>
                <a:ext cx="9133905" cy="2585323"/>
              </a:xfrm>
              <a:prstGeom prst="rect">
                <a:avLst/>
              </a:prstGeom>
              <a:blipFill>
                <a:blip r:embed="rId3"/>
                <a:stretch>
                  <a:fillRect l="-534" b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7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ne with bubbl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RespondGraphMaster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rple bo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iRespondGraphMast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RespondQuestionMast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olling hills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iRespondQuestionMaster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iRespondGraphMaster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295</Words>
  <Application>Microsoft Office PowerPoint</Application>
  <PresentationFormat>On-screen Show (4:3)</PresentationFormat>
  <Paragraphs>88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Arial</vt:lpstr>
      <vt:lpstr>Calibri</vt:lpstr>
      <vt:lpstr>Cambria</vt:lpstr>
      <vt:lpstr>Cambria Math</vt:lpstr>
      <vt:lpstr>Century Gothic</vt:lpstr>
      <vt:lpstr>MS Mincho</vt:lpstr>
      <vt:lpstr>Segoe Print</vt:lpstr>
      <vt:lpstr>Symbol</vt:lpstr>
      <vt:lpstr>Times New Roman</vt:lpstr>
      <vt:lpstr>Tw Cen MT</vt:lpstr>
      <vt:lpstr>Wingdings</vt:lpstr>
      <vt:lpstr>Wingdings 2</vt:lpstr>
      <vt:lpstr>Wingdings 3</vt:lpstr>
      <vt:lpstr>iRespondGraphMaster</vt:lpstr>
      <vt:lpstr>line with bubble</vt:lpstr>
      <vt:lpstr>1_iRespondGraphMaster</vt:lpstr>
      <vt:lpstr>purple box</vt:lpstr>
      <vt:lpstr>2_iRespondGraphMaster</vt:lpstr>
      <vt:lpstr>1_iRespondQuestionMaster</vt:lpstr>
      <vt:lpstr>rolling hills</vt:lpstr>
      <vt:lpstr>2_iRespondQuestionMaster</vt:lpstr>
      <vt:lpstr>3_iRespondGraphMaster</vt:lpstr>
      <vt:lpstr>Equation</vt:lpstr>
      <vt:lpstr>Warm-up</vt:lpstr>
      <vt:lpstr>Midsegment of a Triangle and Proportionality in Triangles</vt:lpstr>
      <vt:lpstr>Triangle Midsegment Theorem</vt:lpstr>
      <vt:lpstr>Triangle Midsegment</vt:lpstr>
      <vt:lpstr>Triangle Midsegment</vt:lpstr>
      <vt:lpstr>Triangle Midsegment</vt:lpstr>
      <vt:lpstr>Triangle Midsegment</vt:lpstr>
      <vt:lpstr>Triangle Midsegment Theorem</vt:lpstr>
      <vt:lpstr>PowerPoint Presentation</vt:lpstr>
      <vt:lpstr>1. Solve for x.</vt:lpstr>
      <vt:lpstr>2. Solve for x.</vt:lpstr>
      <vt:lpstr>3. Solve for x.</vt:lpstr>
      <vt:lpstr>4. Solve for x.</vt:lpstr>
      <vt:lpstr>5. Solve for the missing variables.</vt:lpstr>
      <vt:lpstr>Proportional Parts of Triangles</vt:lpstr>
      <vt:lpstr>Setting up proportions:</vt:lpstr>
      <vt:lpstr>1. Solve for x.</vt:lpstr>
      <vt:lpstr>2. Solve for x.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 Midsegment Theorem</dc:title>
  <dc:creator>Emily Freeman</dc:creator>
  <cp:lastModifiedBy>Echo Fritch</cp:lastModifiedBy>
  <cp:revision>31</cp:revision>
  <cp:lastPrinted>2014-03-11T17:33:52Z</cp:lastPrinted>
  <dcterms:created xsi:type="dcterms:W3CDTF">2014-03-11T15:42:46Z</dcterms:created>
  <dcterms:modified xsi:type="dcterms:W3CDTF">2017-11-12T23:10:15Z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