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30" r:id="rId2"/>
  </p:sldMasterIdLst>
  <p:notesMasterIdLst>
    <p:notesMasterId r:id="rId27"/>
  </p:notesMasterIdLst>
  <p:handoutMasterIdLst>
    <p:handoutMasterId r:id="rId28"/>
  </p:handoutMasterIdLst>
  <p:sldIdLst>
    <p:sldId id="353" r:id="rId3"/>
    <p:sldId id="354" r:id="rId4"/>
    <p:sldId id="342" r:id="rId5"/>
    <p:sldId id="355" r:id="rId6"/>
    <p:sldId id="356" r:id="rId7"/>
    <p:sldId id="343" r:id="rId8"/>
    <p:sldId id="357" r:id="rId9"/>
    <p:sldId id="358" r:id="rId10"/>
    <p:sldId id="359" r:id="rId11"/>
    <p:sldId id="360" r:id="rId12"/>
    <p:sldId id="361" r:id="rId13"/>
    <p:sldId id="362" r:id="rId14"/>
    <p:sldId id="327" r:id="rId15"/>
    <p:sldId id="348" r:id="rId16"/>
    <p:sldId id="350" r:id="rId17"/>
    <p:sldId id="352" r:id="rId18"/>
    <p:sldId id="346" r:id="rId19"/>
    <p:sldId id="345" r:id="rId20"/>
    <p:sldId id="331" r:id="rId21"/>
    <p:sldId id="347" r:id="rId22"/>
    <p:sldId id="344" r:id="rId23"/>
    <p:sldId id="363" r:id="rId24"/>
    <p:sldId id="364" r:id="rId25"/>
    <p:sldId id="339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DDDDDD"/>
    <a:srgbClr val="FFFF00"/>
    <a:srgbClr val="FF3300"/>
    <a:srgbClr val="666699"/>
    <a:srgbClr val="6FBDC3"/>
    <a:srgbClr val="FF99CC"/>
    <a:srgbClr val="640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3248" autoAdjust="0"/>
  </p:normalViewPr>
  <p:slideViewPr>
    <p:cSldViewPr>
      <p:cViewPr varScale="1">
        <p:scale>
          <a:sx n="68" d="100"/>
          <a:sy n="68" d="100"/>
        </p:scale>
        <p:origin x="5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Informal Geometry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249FBA-95C2-4A24-80D5-D061B5560BD5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Essential Question: </a:t>
            </a:r>
            <a:r>
              <a:rPr lang="en-US">
                <a:latin typeface="ZapfHumnst BT" pitchFamily="34" charset="0"/>
              </a:rPr>
              <a:t>How are similar triangles different from congruent triangles? </a:t>
            </a:r>
          </a:p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64188" y="8458200"/>
            <a:ext cx="1293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9381BE-483A-4466-8FF0-AEDDAE49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9702" name="Picture 6" descr="hillgrove_H_icon_rgb_transpare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8759825"/>
            <a:ext cx="533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170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Informal Geometry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2A749-AE32-4718-ACAA-A2DC8F9B6312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F0D8DA-FE63-4CA6-8389-4B47F11BC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8543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5066-9E05-4243-9A1A-ED6A1EBFF25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3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50DB0-8024-4B8F-AA1B-171DA1FB2B1F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B54A-9FBF-453F-99F4-12D506A3EA46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69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ABBA-CA87-4634-847B-E6DB6407977F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310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E8BB-321D-4BB4-8604-5F6FF846DCD2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83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78C65-FE44-49E6-863A-DCBBA14F1075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8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8394-5461-48A5-AAED-6C45D75E1115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37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4903-351C-440E-BC2D-73A2FD7D1DE6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83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50419-91F8-4311-B040-6C3738471977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7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D3458-E770-4072-9BED-EAEB48FB056F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19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C1F9-FA5A-49AC-ADF9-4C1EAFFBAD3D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26B7D-A1A6-41E5-85B3-86DC32FC8434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51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6426-A07D-4010-BFF3-5EA6302D3E49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58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F34FB-3244-4A55-B560-52E138D5E18F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9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3ABE-4954-479E-9660-3729BF448CFC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7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8C40-154B-45C8-8706-A0F31EBA0F97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DB20-0CC0-4ED5-ACDF-0FFFD63486AC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2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9B94F-39B0-4AA4-B2CB-6D241A515E7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0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B6ED7-B435-413E-AC62-2517319CB162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BECDA-A3EA-47E9-A29E-B1DC4AB10FED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000750"/>
            <a:ext cx="83058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Essential Question: How are </a:t>
            </a:r>
            <a:r>
              <a:rPr lang="en-US" i="1"/>
              <a:t>similar</a:t>
            </a:r>
            <a:r>
              <a:rPr lang="en-US"/>
              <a:t> triangles different from </a:t>
            </a:r>
            <a:r>
              <a:rPr lang="en-US" b="1"/>
              <a:t>congruent</a:t>
            </a:r>
            <a:r>
              <a:rPr lang="en-US"/>
              <a:t> triangles?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315200" y="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677D-9825-45E2-A745-FD396B468F53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8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7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38100">
            <a:solidFill>
              <a:srgbClr val="750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1" name="Picture 8" descr="hillgrove_H_icon_rgb_transparent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364288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iRespond Graph</a:t>
            </a:r>
          </a:p>
        </p:txBody>
      </p:sp>
      <p:grpSp>
        <p:nvGrpSpPr>
          <p:cNvPr id="2053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2082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3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2054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2077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2078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2079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80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81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5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074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5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6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2056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2069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2070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2071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72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73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7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3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4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5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7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8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8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059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060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61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062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000750"/>
            <a:ext cx="83058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Essential Question: How are </a:t>
            </a:r>
            <a:r>
              <a:rPr lang="en-US" i="1">
                <a:solidFill>
                  <a:srgbClr val="FFFFFF"/>
                </a:solidFill>
              </a:rPr>
              <a:t>similar</a:t>
            </a:r>
            <a:r>
              <a:rPr lang="en-US">
                <a:solidFill>
                  <a:srgbClr val="FFFFFF"/>
                </a:solidFill>
              </a:rPr>
              <a:t> triangles different from </a:t>
            </a:r>
            <a:r>
              <a:rPr lang="en-US" b="1">
                <a:solidFill>
                  <a:srgbClr val="FFFFFF"/>
                </a:solidFill>
              </a:rPr>
              <a:t>congruent</a:t>
            </a:r>
            <a:r>
              <a:rPr lang="en-US">
                <a:solidFill>
                  <a:srgbClr val="FFFFFF"/>
                </a:solidFill>
              </a:rPr>
              <a:t> triangles? </a:t>
            </a: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38100">
            <a:solidFill>
              <a:srgbClr val="750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0" name="Picture 8" descr="hillgrove_H_icon_rgb_transparent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364288"/>
            <a:ext cx="685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0"/>
            <a:ext cx="182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9CD9C5C-7358-4087-839D-AAF0A7C15460}" type="datetime1">
              <a:rPr lang="en-US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ZapfHumnst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gif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105400"/>
          </a:xfrm>
        </p:spPr>
        <p:txBody>
          <a:bodyPr/>
          <a:lstStyle/>
          <a:p>
            <a:r>
              <a:rPr lang="en-US" sz="9600" b="1" dirty="0">
                <a:latin typeface="Century Gothic" panose="020B0502020202020204" pitchFamily="34" charset="0"/>
              </a:rPr>
              <a:t>Similar Polygons &amp; Scale Factor</a:t>
            </a:r>
          </a:p>
        </p:txBody>
      </p:sp>
    </p:spTree>
    <p:extLst>
      <p:ext uri="{BB962C8B-B14F-4D97-AF65-F5344CB8AC3E}">
        <p14:creationId xmlns:p14="http://schemas.microsoft.com/office/powerpoint/2010/main" val="428061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 smtClean="0">
                <a:solidFill>
                  <a:srgbClr val="FFFF00"/>
                </a:solidFill>
                <a:latin typeface="Century Gothic" pitchFamily="34" charset="0"/>
              </a:rPr>
              <a:t>Exercise 5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14300" y="1447940"/>
            <a:ext cx="944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indent="-266700">
              <a:spcBef>
                <a:spcPts val="100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</a:tabLst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Substitute numbers for the side lengths and reduce each ratio to simplest form.</a:t>
            </a:r>
            <a:endParaRPr lang="en-US" sz="36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-118989" y="2838650"/>
                <a:ext cx="5766582" cy="144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𝑫𝑮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𝑴𝑵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 sz="4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8989" y="2838650"/>
                <a:ext cx="5766582" cy="144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Go07an_0702praA_0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871" y="2867958"/>
            <a:ext cx="2237422" cy="3312448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118989" y="5029200"/>
                <a:ext cx="5766582" cy="144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𝑫𝑬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𝑳𝑴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 sz="4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8989" y="5029200"/>
                <a:ext cx="5766582" cy="14466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9382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 smtClean="0">
                <a:solidFill>
                  <a:srgbClr val="FFFF00"/>
                </a:solidFill>
                <a:latin typeface="Century Gothic" pitchFamily="34" charset="0"/>
              </a:rPr>
              <a:t>Exercise 6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434458"/>
              </p:ext>
            </p:extLst>
          </p:nvPr>
        </p:nvGraphicFramePr>
        <p:xfrm>
          <a:off x="1504950" y="3460750"/>
          <a:ext cx="1943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3" imgW="1943100" imgH="393700" progId="Equation.DSMT4">
                  <p:embed/>
                </p:oleObj>
              </mc:Choice>
              <mc:Fallback>
                <p:oleObj name="Equation" r:id="rId3" imgW="1943100" imgH="393700" progId="Equation.DSMT4">
                  <p:embed/>
                  <p:pic>
                    <p:nvPicPr>
                      <p:cNvPr id="16386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460750"/>
                        <a:ext cx="1943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480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altLang="en-US" sz="3000">
              <a:solidFill>
                <a:srgbClr val="750E28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14800" y="2699680"/>
            <a:ext cx="4707988" cy="2571000"/>
            <a:chOff x="3733800" y="2686800"/>
            <a:chExt cx="4707988" cy="2571000"/>
          </a:xfrm>
        </p:grpSpPr>
        <p:sp>
          <p:nvSpPr>
            <p:cNvPr id="11" name="Rectangle 47"/>
            <p:cNvSpPr>
              <a:spLocks noChangeArrowheads="1"/>
            </p:cNvSpPr>
            <p:nvPr/>
          </p:nvSpPr>
          <p:spPr bwMode="auto">
            <a:xfrm>
              <a:off x="4114800" y="3397250"/>
              <a:ext cx="533400" cy="1066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12" name="Text Box 48"/>
            <p:cNvSpPr txBox="1">
              <a:spLocks noChangeArrowheads="1"/>
            </p:cNvSpPr>
            <p:nvPr/>
          </p:nvSpPr>
          <p:spPr bwMode="auto">
            <a:xfrm>
              <a:off x="3781425" y="427990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chemeClr val="tx1"/>
                  </a:solidFill>
                  <a:latin typeface="Century Gothic" pitchFamily="34" charset="0"/>
                </a:rPr>
                <a:t>A</a:t>
              </a:r>
            </a:p>
          </p:txBody>
        </p:sp>
        <p:sp>
          <p:nvSpPr>
            <p:cNvPr id="13" name="Text Box 49"/>
            <p:cNvSpPr txBox="1">
              <a:spLocks noChangeArrowheads="1"/>
            </p:cNvSpPr>
            <p:nvPr/>
          </p:nvSpPr>
          <p:spPr bwMode="auto">
            <a:xfrm>
              <a:off x="4648200" y="423545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chemeClr val="tx1"/>
                  </a:solidFill>
                  <a:latin typeface="Century Gothic" pitchFamily="34" charset="0"/>
                </a:rPr>
                <a:t>B</a:t>
              </a:r>
            </a:p>
          </p:txBody>
        </p:sp>
        <p:sp>
          <p:nvSpPr>
            <p:cNvPr id="14" name="Text Box 50"/>
            <p:cNvSpPr txBox="1">
              <a:spLocks noChangeArrowheads="1"/>
            </p:cNvSpPr>
            <p:nvPr/>
          </p:nvSpPr>
          <p:spPr bwMode="auto">
            <a:xfrm>
              <a:off x="4638675" y="309245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chemeClr val="tx1"/>
                  </a:solidFill>
                  <a:latin typeface="Century Gothic" pitchFamily="34" charset="0"/>
                </a:rPr>
                <a:t>C</a:t>
              </a:r>
            </a:p>
          </p:txBody>
        </p:sp>
        <p:sp>
          <p:nvSpPr>
            <p:cNvPr id="15" name="Text Box 51"/>
            <p:cNvSpPr txBox="1">
              <a:spLocks noChangeArrowheads="1"/>
            </p:cNvSpPr>
            <p:nvPr/>
          </p:nvSpPr>
          <p:spPr bwMode="auto">
            <a:xfrm>
              <a:off x="3733800" y="309245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dirty="0">
                  <a:solidFill>
                    <a:schemeClr val="tx1"/>
                  </a:solidFill>
                  <a:latin typeface="Century Gothic" pitchFamily="34" charset="0"/>
                </a:rPr>
                <a:t>D</a:t>
              </a:r>
            </a:p>
          </p:txBody>
        </p:sp>
        <p:sp>
          <p:nvSpPr>
            <p:cNvPr id="16" name="Text Box 52"/>
            <p:cNvSpPr txBox="1">
              <a:spLocks noChangeArrowheads="1"/>
            </p:cNvSpPr>
            <p:nvPr/>
          </p:nvSpPr>
          <p:spPr bwMode="auto">
            <a:xfrm>
              <a:off x="4191000" y="438785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tx1"/>
                  </a:solidFill>
                  <a:latin typeface="Century Gothic" pitchFamily="34" charset="0"/>
                </a:rPr>
                <a:t>6</a:t>
              </a:r>
            </a:p>
          </p:txBody>
        </p:sp>
        <p:sp>
          <p:nvSpPr>
            <p:cNvPr id="18" name="Text Box 53"/>
            <p:cNvSpPr txBox="1">
              <a:spLocks noChangeArrowheads="1"/>
            </p:cNvSpPr>
            <p:nvPr/>
          </p:nvSpPr>
          <p:spPr bwMode="auto">
            <a:xfrm>
              <a:off x="4648200" y="362585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 dirty="0">
                  <a:solidFill>
                    <a:srgbClr val="FF0000"/>
                  </a:solidFill>
                  <a:latin typeface="Century Gothic" pitchFamily="34" charset="0"/>
                </a:rPr>
                <a:t>x</a:t>
              </a:r>
            </a:p>
          </p:txBody>
        </p:sp>
        <p:sp>
          <p:nvSpPr>
            <p:cNvPr id="19" name="Rectangle 54"/>
            <p:cNvSpPr>
              <a:spLocks noChangeArrowheads="1"/>
            </p:cNvSpPr>
            <p:nvPr/>
          </p:nvSpPr>
          <p:spPr bwMode="auto">
            <a:xfrm>
              <a:off x="6324600" y="3016250"/>
              <a:ext cx="1371600" cy="1828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auto">
            <a:xfrm>
              <a:off x="6019800" y="469265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chemeClr val="tx1"/>
                  </a:solidFill>
                  <a:latin typeface="Century Gothic" pitchFamily="34" charset="0"/>
                </a:rPr>
                <a:t>E</a:t>
              </a:r>
            </a:p>
          </p:txBody>
        </p:sp>
        <p:sp>
          <p:nvSpPr>
            <p:cNvPr id="21" name="Text Box 56"/>
            <p:cNvSpPr txBox="1">
              <a:spLocks noChangeArrowheads="1"/>
            </p:cNvSpPr>
            <p:nvPr/>
          </p:nvSpPr>
          <p:spPr bwMode="auto">
            <a:xfrm>
              <a:off x="7696200" y="461645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chemeClr val="tx1"/>
                  </a:solidFill>
                  <a:latin typeface="Century Gothic" pitchFamily="34" charset="0"/>
                </a:rPr>
                <a:t>F</a:t>
              </a:r>
            </a:p>
          </p:txBody>
        </p:sp>
        <p:sp>
          <p:nvSpPr>
            <p:cNvPr id="22" name="Text Box 57"/>
            <p:cNvSpPr txBox="1">
              <a:spLocks noChangeArrowheads="1"/>
            </p:cNvSpPr>
            <p:nvPr/>
          </p:nvSpPr>
          <p:spPr bwMode="auto">
            <a:xfrm>
              <a:off x="7679788" y="2686800"/>
              <a:ext cx="762000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dirty="0">
                  <a:solidFill>
                    <a:schemeClr val="tx1"/>
                  </a:solidFill>
                  <a:latin typeface="Century Gothic" pitchFamily="34" charset="0"/>
                </a:rPr>
                <a:t>G</a:t>
              </a:r>
            </a:p>
          </p:txBody>
        </p:sp>
        <p:sp>
          <p:nvSpPr>
            <p:cNvPr id="23" name="Text Box 58"/>
            <p:cNvSpPr txBox="1">
              <a:spLocks noChangeArrowheads="1"/>
            </p:cNvSpPr>
            <p:nvPr/>
          </p:nvSpPr>
          <p:spPr bwMode="auto">
            <a:xfrm>
              <a:off x="5943600" y="2711450"/>
              <a:ext cx="3810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chemeClr val="tx1"/>
                  </a:solidFill>
                  <a:latin typeface="Century Gothic" pitchFamily="34" charset="0"/>
                </a:rPr>
                <a:t>H</a:t>
              </a:r>
            </a:p>
          </p:txBody>
        </p:sp>
        <p:sp>
          <p:nvSpPr>
            <p:cNvPr id="24" name="Text Box 59"/>
            <p:cNvSpPr txBox="1">
              <a:spLocks noChangeArrowheads="1"/>
            </p:cNvSpPr>
            <p:nvPr/>
          </p:nvSpPr>
          <p:spPr bwMode="auto">
            <a:xfrm>
              <a:off x="6781800" y="4768850"/>
              <a:ext cx="8382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 dirty="0">
                  <a:solidFill>
                    <a:schemeClr val="tx1"/>
                  </a:solidFill>
                  <a:latin typeface="Century Gothic" pitchFamily="34" charset="0"/>
                </a:rPr>
                <a:t>18</a:t>
              </a:r>
            </a:p>
          </p:txBody>
        </p:sp>
        <p:sp>
          <p:nvSpPr>
            <p:cNvPr id="25" name="Text Box 60"/>
            <p:cNvSpPr txBox="1">
              <a:spLocks noChangeArrowheads="1"/>
            </p:cNvSpPr>
            <p:nvPr/>
          </p:nvSpPr>
          <p:spPr bwMode="auto">
            <a:xfrm>
              <a:off x="7772400" y="3778250"/>
              <a:ext cx="6096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tx1"/>
                  </a:solidFill>
                  <a:latin typeface="Century Gothic" pitchFamily="34" charset="0"/>
                </a:rPr>
                <a:t>27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-114300" y="1447940"/>
            <a:ext cx="944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indent="-266700">
              <a:spcBef>
                <a:spcPts val="100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</a:tabLst>
            </a:pPr>
            <a:r>
              <a:rPr lang="en-US" altLang="en-US" sz="3600" dirty="0">
                <a:latin typeface="Century Gothic" panose="020B0502020202020204" pitchFamily="34" charset="0"/>
              </a:rPr>
              <a:t>ABCD ~ </a:t>
            </a:r>
            <a:r>
              <a:rPr lang="en-US" altLang="en-US" sz="3600" dirty="0" smtClean="0">
                <a:latin typeface="Century Gothic" panose="020B0502020202020204" pitchFamily="34" charset="0"/>
              </a:rPr>
              <a:t>EFGH. Solve for x</a:t>
            </a:r>
            <a:r>
              <a:rPr lang="en-US" altLang="en-US" sz="3600" dirty="0">
                <a:latin typeface="Century Gothic" panose="020B0502020202020204" pitchFamily="34" charset="0"/>
              </a:rPr>
              <a:t>.</a:t>
            </a:r>
            <a:endParaRPr lang="en-US" sz="36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038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 smtClean="0">
                <a:solidFill>
                  <a:srgbClr val="FFFF00"/>
                </a:solidFill>
                <a:latin typeface="Century Gothic" pitchFamily="34" charset="0"/>
              </a:rPr>
              <a:t>Exercise 7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434458"/>
              </p:ext>
            </p:extLst>
          </p:nvPr>
        </p:nvGraphicFramePr>
        <p:xfrm>
          <a:off x="1504950" y="3460750"/>
          <a:ext cx="1943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3" imgW="1943100" imgH="393700" progId="Equation.DSMT4">
                  <p:embed/>
                </p:oleObj>
              </mc:Choice>
              <mc:Fallback>
                <p:oleObj name="Equation" r:id="rId3" imgW="1943100" imgH="393700" progId="Equation.DSMT4">
                  <p:embed/>
                  <p:pic>
                    <p:nvPicPr>
                      <p:cNvPr id="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460750"/>
                        <a:ext cx="1943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4800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altLang="en-US" sz="3000">
              <a:solidFill>
                <a:srgbClr val="750E2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14300" y="1447940"/>
            <a:ext cx="944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indent="-266700">
              <a:spcBef>
                <a:spcPts val="100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</a:tabLst>
            </a:pPr>
            <a:r>
              <a:rPr lang="en-US" altLang="en-US" sz="3600" dirty="0" smtClean="0">
                <a:latin typeface="Century Gothic" panose="020B0502020202020204" pitchFamily="34" charset="0"/>
              </a:rPr>
              <a:t>Solve for x and y.</a:t>
            </a:r>
            <a:endParaRPr lang="en-US" sz="36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8409" y="2054225"/>
            <a:ext cx="7946451" cy="2714625"/>
            <a:chOff x="-155001" y="1524000"/>
            <a:chExt cx="7946451" cy="2714625"/>
          </a:xfrm>
        </p:grpSpPr>
        <p:sp>
          <p:nvSpPr>
            <p:cNvPr id="27" name="AutoShape 6"/>
            <p:cNvSpPr>
              <a:spLocks noChangeArrowheads="1"/>
            </p:cNvSpPr>
            <p:nvPr/>
          </p:nvSpPr>
          <p:spPr bwMode="auto">
            <a:xfrm>
              <a:off x="990600" y="2057400"/>
              <a:ext cx="2895600" cy="1600200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609600" y="1676400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533400" y="3505200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886200" y="3352800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6871724">
              <a:off x="5275263" y="2560638"/>
              <a:ext cx="2020887" cy="1335087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7315200" y="2271713"/>
              <a:ext cx="4572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5867400" y="1524000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4876800" y="3719513"/>
              <a:ext cx="4572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2133600" y="2286000"/>
              <a:ext cx="3810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>
              <a:off x="6553200" y="1828800"/>
              <a:ext cx="10668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5 cm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1752600" y="3581400"/>
              <a:ext cx="1219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24 cm</a:t>
              </a:r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-155001" y="2514600"/>
              <a:ext cx="1219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tx1"/>
                  </a:solidFill>
                </a:rPr>
                <a:t>10 cm</a:t>
              </a: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267450" y="3048000"/>
              <a:ext cx="15240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tx1"/>
                  </a:solidFill>
                </a:rPr>
                <a:t>13 cm</a:t>
              </a:r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5257800" y="2514600"/>
              <a:ext cx="10668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66491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800" u="sng" dirty="0" smtClean="0">
                <a:solidFill>
                  <a:srgbClr val="FFCC00"/>
                </a:solidFill>
                <a:latin typeface="Tahoma" pitchFamily="34" charset="0"/>
              </a:rPr>
              <a:t>Word problem</a:t>
            </a:r>
            <a:r>
              <a:rPr lang="en-US" altLang="en-US" sz="2800" dirty="0" smtClean="0">
                <a:solidFill>
                  <a:srgbClr val="FFCC00"/>
                </a:solidFill>
                <a:latin typeface="Tahoma" pitchFamily="34" charset="0"/>
              </a:rPr>
              <a:t>: 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A </a:t>
            </a: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tree cast a shadow 18 feet long.  At the same time a person who is 6 feet tall cast a shadow 4 feet long.  How tall is the tree?</a:t>
            </a:r>
          </a:p>
        </p:txBody>
      </p:sp>
      <p:graphicFrame>
        <p:nvGraphicFramePr>
          <p:cNvPr id="1054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265658"/>
              </p:ext>
            </p:extLst>
          </p:nvPr>
        </p:nvGraphicFramePr>
        <p:xfrm>
          <a:off x="215227" y="1600200"/>
          <a:ext cx="824297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3" imgW="2159000" imgH="419100" progId="Equation.DSMT4">
                  <p:embed/>
                </p:oleObj>
              </mc:Choice>
              <mc:Fallback>
                <p:oleObj name="Equation" r:id="rId3" imgW="21590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27" y="1600200"/>
                        <a:ext cx="824297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Ratio of Similar Polygons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solidFill>
                  <a:schemeClr val="tx1"/>
                </a:solidFill>
              </a:rPr>
              <a:t>Corresponding Sides  : Corresponding Sides</a:t>
            </a:r>
          </a:p>
          <a:p>
            <a:pPr marL="0" indent="0" algn="ctr">
              <a:buNone/>
            </a:pPr>
            <a:r>
              <a:rPr lang="en-US" sz="3000" b="1" dirty="0">
                <a:solidFill>
                  <a:schemeClr val="tx1"/>
                </a:solidFill>
              </a:rPr>
              <a:t>Or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1"/>
                </a:solidFill>
              </a:rPr>
              <a:t>Perimeter : Perimeter</a:t>
            </a:r>
          </a:p>
          <a:p>
            <a:pPr marL="0" indent="0" algn="ctr">
              <a:buNone/>
            </a:pPr>
            <a:r>
              <a:rPr lang="en-US" sz="11500" b="1" dirty="0">
                <a:solidFill>
                  <a:srgbClr val="FF3300"/>
                </a:solidFill>
              </a:rPr>
              <a:t>A : B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6550419-91F8-4311-B040-6C3738471977}" type="datetime1">
              <a:rPr lang="en-US" smtClean="0"/>
              <a:pPr>
                <a:defRPr/>
              </a:pPr>
              <a:t>11/6/2017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Ratio of Similar Polygons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tx1"/>
                </a:solidFill>
              </a:rPr>
              <a:t>Area : Area 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3300"/>
                </a:solidFill>
              </a:rPr>
              <a:t>A</a:t>
            </a:r>
            <a:r>
              <a:rPr lang="en-US" sz="9600" b="1" baseline="30000" dirty="0">
                <a:solidFill>
                  <a:srgbClr val="FF3300"/>
                </a:solidFill>
              </a:rPr>
              <a:t>2</a:t>
            </a:r>
            <a:r>
              <a:rPr lang="en-US" sz="9600" b="1" dirty="0">
                <a:solidFill>
                  <a:srgbClr val="FF3300"/>
                </a:solidFill>
              </a:rPr>
              <a:t> : B</a:t>
            </a:r>
            <a:r>
              <a:rPr lang="en-US" sz="9600" b="1" baseline="30000" dirty="0">
                <a:solidFill>
                  <a:srgbClr val="FF3300"/>
                </a:solidFill>
              </a:rPr>
              <a:t>2</a:t>
            </a:r>
            <a:endParaRPr lang="en-US" sz="9600" b="1" dirty="0">
              <a:solidFill>
                <a:srgbClr val="FF33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6550419-91F8-4311-B040-6C3738471977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Ratio of Similar Polygons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tx1"/>
                </a:solidFill>
              </a:rPr>
              <a:t>Volume: Volume</a:t>
            </a:r>
          </a:p>
          <a:p>
            <a:pPr marL="0" indent="0" algn="ctr">
              <a:buNone/>
            </a:pPr>
            <a:r>
              <a:rPr lang="en-US" sz="9600" b="1" dirty="0">
                <a:solidFill>
                  <a:srgbClr val="FF3300"/>
                </a:solidFill>
              </a:rPr>
              <a:t>A</a:t>
            </a:r>
            <a:r>
              <a:rPr lang="en-US" sz="9600" b="1" baseline="30000" dirty="0">
                <a:solidFill>
                  <a:srgbClr val="FF3300"/>
                </a:solidFill>
              </a:rPr>
              <a:t>3</a:t>
            </a:r>
            <a:r>
              <a:rPr lang="en-US" sz="9600" b="1" dirty="0">
                <a:solidFill>
                  <a:srgbClr val="FF3300"/>
                </a:solidFill>
              </a:rPr>
              <a:t> : B</a:t>
            </a:r>
            <a:r>
              <a:rPr lang="en-US" sz="9600" b="1" baseline="30000" dirty="0">
                <a:solidFill>
                  <a:srgbClr val="FF3300"/>
                </a:solidFill>
              </a:rPr>
              <a:t>3</a:t>
            </a:r>
            <a:endParaRPr lang="en-US" sz="9600" b="1" dirty="0">
              <a:solidFill>
                <a:srgbClr val="FF33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6550419-91F8-4311-B040-6C3738471977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11/6/2017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0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1339850"/>
            <a:ext cx="8839200" cy="2546350"/>
            <a:chOff x="152400" y="1339850"/>
            <a:chExt cx="8839200" cy="2546350"/>
          </a:xfrm>
        </p:grpSpPr>
        <p:sp>
          <p:nvSpPr>
            <p:cNvPr id="19458" name="AutoShape 6"/>
            <p:cNvSpPr>
              <a:spLocks noChangeArrowheads="1"/>
            </p:cNvSpPr>
            <p:nvPr/>
          </p:nvSpPr>
          <p:spPr bwMode="auto">
            <a:xfrm>
              <a:off x="4953000" y="1873250"/>
              <a:ext cx="1295400" cy="1066800"/>
            </a:xfrm>
            <a:prstGeom prst="triangle">
              <a:avLst>
                <a:gd name="adj" fmla="val 74634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9459" name="AutoShape 7"/>
            <p:cNvSpPr>
              <a:spLocks noChangeArrowheads="1"/>
            </p:cNvSpPr>
            <p:nvPr/>
          </p:nvSpPr>
          <p:spPr bwMode="auto">
            <a:xfrm>
              <a:off x="1600200" y="1339850"/>
              <a:ext cx="2209800" cy="1828800"/>
            </a:xfrm>
            <a:prstGeom prst="triangle">
              <a:avLst>
                <a:gd name="adj" fmla="val 74634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9460" name="Text Box 8"/>
            <p:cNvSpPr txBox="1">
              <a:spLocks noChangeArrowheads="1"/>
            </p:cNvSpPr>
            <p:nvPr/>
          </p:nvSpPr>
          <p:spPr bwMode="auto">
            <a:xfrm>
              <a:off x="914400" y="1873250"/>
              <a:ext cx="1566863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>
                  <a:solidFill>
                    <a:schemeClr val="tx1"/>
                  </a:solidFill>
                  <a:latin typeface="Arial" charset="0"/>
                </a:rPr>
                <a:t>12 cm</a:t>
              </a:r>
            </a:p>
          </p:txBody>
        </p:sp>
        <p:sp>
          <p:nvSpPr>
            <p:cNvPr id="19461" name="Text Box 9"/>
            <p:cNvSpPr txBox="1">
              <a:spLocks noChangeArrowheads="1"/>
            </p:cNvSpPr>
            <p:nvPr/>
          </p:nvSpPr>
          <p:spPr bwMode="auto">
            <a:xfrm>
              <a:off x="4267200" y="1873250"/>
              <a:ext cx="14478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>
                  <a:solidFill>
                    <a:schemeClr val="tx1"/>
                  </a:solidFill>
                  <a:latin typeface="Arial" charset="0"/>
                </a:rPr>
                <a:t>4 cm</a:t>
              </a:r>
            </a:p>
          </p:txBody>
        </p:sp>
        <p:sp>
          <p:nvSpPr>
            <p:cNvPr id="19462" name="Text Box 10"/>
            <p:cNvSpPr txBox="1">
              <a:spLocks noChangeArrowheads="1"/>
            </p:cNvSpPr>
            <p:nvPr/>
          </p:nvSpPr>
          <p:spPr bwMode="auto">
            <a:xfrm>
              <a:off x="152400" y="3244850"/>
              <a:ext cx="43434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>
                  <a:solidFill>
                    <a:srgbClr val="CC0000"/>
                  </a:solidFill>
                  <a:latin typeface="Arial" charset="0"/>
                </a:rPr>
                <a:t>Perimeter = 60 cm</a:t>
              </a:r>
            </a:p>
          </p:txBody>
        </p:sp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4953000" y="3016250"/>
              <a:ext cx="40386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600" b="1">
                  <a:solidFill>
                    <a:srgbClr val="CC0000"/>
                  </a:solidFill>
                  <a:latin typeface="Arial" charset="0"/>
                </a:rPr>
                <a:t>Perimeter = x</a:t>
              </a:r>
            </a:p>
          </p:txBody>
        </p:sp>
      </p:grp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828800" y="5821363"/>
            <a:ext cx="5181600" cy="10366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>
                <a:solidFill>
                  <a:srgbClr val="0000FF"/>
                </a:solidFill>
                <a:latin typeface="Arial" charset="0"/>
              </a:rPr>
              <a:t>x = 20 cm</a:t>
            </a:r>
          </a:p>
        </p:txBody>
      </p:sp>
      <p:sp>
        <p:nvSpPr>
          <p:cNvPr id="1946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/>
            <a:r>
              <a:rPr lang="en-US" altLang="en-US" sz="3600" b="1" dirty="0">
                <a:solidFill>
                  <a:schemeClr val="tx1"/>
                </a:solidFill>
              </a:rPr>
              <a:t>Find the perimeter of the smaller triangle.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41035"/>
              </p:ext>
            </p:extLst>
          </p:nvPr>
        </p:nvGraphicFramePr>
        <p:xfrm>
          <a:off x="3460750" y="4100461"/>
          <a:ext cx="2070100" cy="1688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4100461"/>
                        <a:ext cx="2070100" cy="1688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534400" cy="1600200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tx1"/>
                </a:solidFill>
              </a:rPr>
              <a:t>The ratio of the perimeters of two similar polygons equals the ratio of any pair of corresponding sides.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76200" y="2438400"/>
            <a:ext cx="4191000" cy="3033713"/>
            <a:chOff x="48" y="1536"/>
            <a:chExt cx="2640" cy="1911"/>
          </a:xfrm>
        </p:grpSpPr>
        <p:sp>
          <p:nvSpPr>
            <p:cNvPr id="18438" name="AutoShape 4"/>
            <p:cNvSpPr>
              <a:spLocks noChangeArrowheads="1"/>
            </p:cNvSpPr>
            <p:nvPr/>
          </p:nvSpPr>
          <p:spPr bwMode="auto">
            <a:xfrm>
              <a:off x="384" y="1872"/>
              <a:ext cx="912" cy="1200"/>
            </a:xfrm>
            <a:prstGeom prst="triangle">
              <a:avLst>
                <a:gd name="adj" fmla="val 3464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576" y="1536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48" y="3032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C		 T</a:t>
              </a:r>
            </a:p>
          </p:txBody>
        </p:sp>
        <p:sp>
          <p:nvSpPr>
            <p:cNvPr id="18441" name="AutoShape 7"/>
            <p:cNvSpPr>
              <a:spLocks noChangeArrowheads="1"/>
            </p:cNvSpPr>
            <p:nvPr/>
          </p:nvSpPr>
          <p:spPr bwMode="auto">
            <a:xfrm>
              <a:off x="1872" y="1968"/>
              <a:ext cx="624" cy="624"/>
            </a:xfrm>
            <a:prstGeom prst="triangle">
              <a:avLst>
                <a:gd name="adj" fmla="val 26282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442" name="Text Box 8"/>
            <p:cNvSpPr txBox="1">
              <a:spLocks noChangeArrowheads="1"/>
            </p:cNvSpPr>
            <p:nvPr/>
          </p:nvSpPr>
          <p:spPr bwMode="auto">
            <a:xfrm>
              <a:off x="1872" y="1651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8443" name="Text Box 9"/>
            <p:cNvSpPr txBox="1">
              <a:spLocks noChangeArrowheads="1"/>
            </p:cNvSpPr>
            <p:nvPr/>
          </p:nvSpPr>
          <p:spPr bwMode="auto">
            <a:xfrm>
              <a:off x="1632" y="2552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chemeClr val="tx1"/>
                  </a:solidFill>
                  <a:latin typeface="Arial" charset="0"/>
                </a:rPr>
                <a:t>D	  G</a:t>
              </a:r>
            </a:p>
          </p:txBody>
        </p:sp>
        <p:sp>
          <p:nvSpPr>
            <p:cNvPr id="18444" name="Text Box 10"/>
            <p:cNvSpPr txBox="1">
              <a:spLocks noChangeArrowheads="1"/>
            </p:cNvSpPr>
            <p:nvPr/>
          </p:nvSpPr>
          <p:spPr bwMode="auto">
            <a:xfrm>
              <a:off x="240" y="2160"/>
              <a:ext cx="1152" cy="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lain" startAt="6"/>
              </a:pPr>
              <a:r>
                <a:rPr lang="en-US" altLang="en-US" b="1" dirty="0">
                  <a:solidFill>
                    <a:schemeClr val="tx1"/>
                  </a:solidFill>
                  <a:latin typeface="Arial" charset="0"/>
                </a:rPr>
                <a:t>       4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Arial" charset="0"/>
                </a:rPr>
                <a:t> 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solidFill>
                    <a:schemeClr val="tx1"/>
                  </a:solidFill>
                  <a:latin typeface="Arial" charset="0"/>
                </a:rPr>
                <a:t>      10</a:t>
              </a:r>
            </a:p>
          </p:txBody>
        </p:sp>
        <p:sp>
          <p:nvSpPr>
            <p:cNvPr id="18445" name="Text Box 11"/>
            <p:cNvSpPr txBox="1">
              <a:spLocks noChangeArrowheads="1"/>
            </p:cNvSpPr>
            <p:nvPr/>
          </p:nvSpPr>
          <p:spPr bwMode="auto">
            <a:xfrm>
              <a:off x="1728" y="1968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ZapfHumnst BT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ZapfHumnst BT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ZapfHumnst BT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ZapfHumnst B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0000FF"/>
                  </a:solidFill>
                  <a:latin typeface="Arial" charset="0"/>
                </a:rPr>
                <a:t>y</a:t>
              </a:r>
            </a:p>
          </p:txBody>
        </p:sp>
      </p:grp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343400" y="1676400"/>
            <a:ext cx="4191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Arial" charset="0"/>
              </a:rPr>
              <a:t>The ratio of the perimeters of CAT to DOG is 3:2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Arial" charset="0"/>
              </a:rPr>
              <a:t>Find the value of y.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562600" y="5562600"/>
            <a:ext cx="1981200" cy="103663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200" b="1">
                <a:solidFill>
                  <a:srgbClr val="0000FF"/>
                </a:solidFill>
                <a:latin typeface="Arial" charset="0"/>
              </a:rPr>
              <a:t>y = 4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456289"/>
              </p:ext>
            </p:extLst>
          </p:nvPr>
        </p:nvGraphicFramePr>
        <p:xfrm>
          <a:off x="5891212" y="4028643"/>
          <a:ext cx="1323975" cy="1364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3" imgW="419040" imgH="431640" progId="Equation.DSMT4">
                  <p:embed/>
                </p:oleObj>
              </mc:Choice>
              <mc:Fallback>
                <p:oleObj name="Equation" r:id="rId3" imgW="41904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2" y="4028643"/>
                        <a:ext cx="1323975" cy="1364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305800" cy="617061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500" b="1" u="sng" dirty="0">
                <a:solidFill>
                  <a:schemeClr val="accent2"/>
                </a:solidFill>
                <a:latin typeface="Century Gothic" pitchFamily="34" charset="0"/>
              </a:rPr>
              <a:t>Scale Factor</a:t>
            </a:r>
            <a:r>
              <a:rPr lang="en-US" altLang="en-US" sz="48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  <a:latin typeface="Century Gothic" pitchFamily="34" charset="0"/>
              </a:rPr>
              <a:t>– the ratio of a new image to its original image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6000" b="1" dirty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 u="sng" dirty="0">
                <a:solidFill>
                  <a:schemeClr val="tx1"/>
                </a:solidFill>
                <a:latin typeface="Century Gothic" pitchFamily="34" charset="0"/>
              </a:rPr>
              <a:t>The ratio of corresponding sides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u="sng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Similarity Ratio</a:t>
            </a:r>
            <a:endParaRPr lang="en-US" sz="6600" b="1" u="sng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similarity ratio is the ratio of the lengths of the </a:t>
            </a:r>
            <a:r>
              <a:rPr lang="en-US" u="sng" dirty="0" smtClean="0"/>
              <a:t>corresponding</a:t>
            </a:r>
            <a:r>
              <a:rPr lang="en-US" dirty="0" smtClean="0"/>
              <a:t> </a:t>
            </a:r>
            <a:r>
              <a:rPr lang="en-US" dirty="0"/>
              <a:t>sides of two similar polygons</a:t>
            </a:r>
            <a:r>
              <a:rPr lang="en-US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39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  <a:solidFill>
            <a:srgbClr val="FFFF00"/>
          </a:solidFill>
        </p:spPr>
        <p:txBody>
          <a:bodyPr/>
          <a:lstStyle/>
          <a:p>
            <a:r>
              <a:rPr lang="en-US" altLang="en-US" sz="8000" b="1" u="sng">
                <a:solidFill>
                  <a:schemeClr val="tx1"/>
                </a:solidFill>
                <a:latin typeface="Century Gothic" pitchFamily="34" charset="0"/>
              </a:rPr>
              <a:t>Scale Factor</a:t>
            </a:r>
          </a:p>
        </p:txBody>
      </p:sp>
      <p:sp>
        <p:nvSpPr>
          <p:cNvPr id="21507" name="Subtitle 3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534400" cy="4419600"/>
          </a:xfrm>
        </p:spPr>
        <p:txBody>
          <a:bodyPr/>
          <a:lstStyle/>
          <a:p>
            <a:pPr marL="571500" indent="-571500"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chemeClr val="accent2"/>
                </a:solidFill>
                <a:latin typeface="Century Gothic" pitchFamily="34" charset="0"/>
              </a:rPr>
              <a:t>When scale factor is </a:t>
            </a:r>
            <a:r>
              <a:rPr lang="en-US" altLang="en-US" sz="4400" b="1">
                <a:solidFill>
                  <a:schemeClr val="accent2"/>
                </a:solidFill>
                <a:latin typeface="Century Gothic" pitchFamily="34" charset="0"/>
              </a:rPr>
              <a:t>greater than 1</a:t>
            </a:r>
            <a:r>
              <a:rPr lang="en-US" altLang="en-US" sz="4000" b="1">
                <a:solidFill>
                  <a:schemeClr val="accent2"/>
                </a:solidFill>
                <a:latin typeface="Century Gothic" pitchFamily="34" charset="0"/>
              </a:rPr>
              <a:t>, the shape gets </a:t>
            </a:r>
            <a:r>
              <a:rPr lang="en-US" altLang="en-US" sz="4000" b="1" i="1">
                <a:solidFill>
                  <a:schemeClr val="accent2"/>
                </a:solidFill>
                <a:latin typeface="Century Gothic" pitchFamily="34" charset="0"/>
              </a:rPr>
              <a:t>bigger</a:t>
            </a:r>
            <a:r>
              <a:rPr lang="en-US" altLang="en-US" sz="4000" b="1">
                <a:solidFill>
                  <a:schemeClr val="accent2"/>
                </a:solidFill>
                <a:latin typeface="Century Gothic" pitchFamily="34" charset="0"/>
              </a:rPr>
              <a:t> (</a:t>
            </a:r>
            <a:r>
              <a:rPr lang="en-US" altLang="en-US" sz="4000" b="1" u="sng">
                <a:solidFill>
                  <a:schemeClr val="accent2"/>
                </a:solidFill>
                <a:latin typeface="Century Gothic" pitchFamily="34" charset="0"/>
              </a:rPr>
              <a:t>enlargemen</a:t>
            </a:r>
            <a:r>
              <a:rPr lang="en-US" altLang="en-US" sz="4000" b="1">
                <a:solidFill>
                  <a:schemeClr val="accent2"/>
                </a:solidFill>
                <a:latin typeface="Century Gothic" pitchFamily="34" charset="0"/>
              </a:rPr>
              <a:t>t).</a:t>
            </a:r>
          </a:p>
          <a:p>
            <a:pPr marL="571500" indent="-571500" algn="l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chemeClr val="accent2"/>
                </a:solidFill>
                <a:latin typeface="Century Gothic" pitchFamily="34" charset="0"/>
              </a:rPr>
              <a:t>When scale factor is l</a:t>
            </a:r>
            <a:r>
              <a:rPr lang="en-US" altLang="en-US" sz="4400" b="1">
                <a:solidFill>
                  <a:schemeClr val="accent2"/>
                </a:solidFill>
                <a:latin typeface="Century Gothic" pitchFamily="34" charset="0"/>
              </a:rPr>
              <a:t>ess than 1, but greater than 0</a:t>
            </a:r>
            <a:r>
              <a:rPr lang="en-US" altLang="en-US" sz="4000" b="1">
                <a:solidFill>
                  <a:schemeClr val="accent2"/>
                </a:solidFill>
                <a:latin typeface="Century Gothic" pitchFamily="34" charset="0"/>
              </a:rPr>
              <a:t>, the shape gets </a:t>
            </a:r>
            <a:r>
              <a:rPr lang="en-US" altLang="en-US" sz="4000" b="1" i="1">
                <a:solidFill>
                  <a:schemeClr val="accent2"/>
                </a:solidFill>
                <a:latin typeface="Century Gothic" pitchFamily="34" charset="0"/>
              </a:rPr>
              <a:t>smaller</a:t>
            </a:r>
            <a:r>
              <a:rPr lang="en-US" altLang="en-US" sz="4000" b="1">
                <a:solidFill>
                  <a:schemeClr val="accent2"/>
                </a:solidFill>
                <a:latin typeface="Century Gothic" pitchFamily="34" charset="0"/>
              </a:rPr>
              <a:t> (</a:t>
            </a:r>
            <a:r>
              <a:rPr lang="en-US" altLang="en-US" sz="4000" b="1" u="sng">
                <a:solidFill>
                  <a:schemeClr val="accent2"/>
                </a:solidFill>
                <a:latin typeface="Century Gothic" pitchFamily="34" charset="0"/>
              </a:rPr>
              <a:t>reduction</a:t>
            </a:r>
            <a:r>
              <a:rPr lang="en-US" altLang="en-US" sz="4000" b="1">
                <a:solidFill>
                  <a:schemeClr val="accent2"/>
                </a:solidFill>
                <a:latin typeface="Century Gothic" pitchFamily="34" charset="0"/>
              </a:rPr>
              <a:t>).</a:t>
            </a:r>
            <a:endParaRPr lang="en-US" altLang="en-US" sz="2800" b="1">
              <a:latin typeface="Century Gothic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214313"/>
            <a:ext cx="90678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chemeClr val="tx1"/>
                </a:solidFill>
                <a:latin typeface="Century Gothic" pitchFamily="34" charset="0"/>
              </a:rPr>
              <a:t>SCALE FACTOR</a:t>
            </a:r>
            <a:r>
              <a:rPr lang="en-US" altLang="en-US" sz="4800" dirty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04900" y="2209800"/>
            <a:ext cx="914400" cy="914400"/>
          </a:xfrm>
          <a:prstGeom prst="rect">
            <a:avLst/>
          </a:prstGeom>
          <a:solidFill>
            <a:srgbClr val="EFADF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857500" y="1295400"/>
            <a:ext cx="1981200" cy="1828800"/>
          </a:xfrm>
          <a:prstGeom prst="rect">
            <a:avLst/>
          </a:prstGeom>
          <a:solidFill>
            <a:srgbClr val="EFADF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409700" y="17526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6600CC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43300" y="8382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6600CC"/>
                </a:solidFill>
                <a:latin typeface="Century Gothic" pitchFamily="34" charset="0"/>
              </a:rPr>
              <a:t>6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287246"/>
              </p:ext>
            </p:extLst>
          </p:nvPr>
        </p:nvGraphicFramePr>
        <p:xfrm>
          <a:off x="5753100" y="914400"/>
          <a:ext cx="220345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914400"/>
                        <a:ext cx="220345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924300" y="3886200"/>
            <a:ext cx="1295400" cy="1066800"/>
          </a:xfrm>
          <a:prstGeom prst="triangle">
            <a:avLst>
              <a:gd name="adj" fmla="val 74634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800100" y="3429000"/>
            <a:ext cx="2209800" cy="1828800"/>
          </a:xfrm>
          <a:prstGeom prst="triangle">
            <a:avLst>
              <a:gd name="adj" fmla="val 74634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143500" y="4191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5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000500" y="38862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7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457700" y="50292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028700" y="39624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14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714500" y="5348288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781300" y="4114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Century Gothic" pitchFamily="34" charset="0"/>
              </a:rPr>
              <a:t>10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42639"/>
              </p:ext>
            </p:extLst>
          </p:nvPr>
        </p:nvGraphicFramePr>
        <p:xfrm>
          <a:off x="5753100" y="3581400"/>
          <a:ext cx="25146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3581400"/>
                        <a:ext cx="25146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Text Box 23"/>
          <p:cNvSpPr txBox="1">
            <a:spLocks noChangeArrowheads="1"/>
          </p:cNvSpPr>
          <p:nvPr/>
        </p:nvSpPr>
        <p:spPr bwMode="auto">
          <a:xfrm>
            <a:off x="3009900" y="1752600"/>
            <a:ext cx="1828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>
                <a:solidFill>
                  <a:schemeClr val="tx1"/>
                </a:solidFill>
                <a:latin typeface="Century Gothic" pitchFamily="34" charset="0"/>
              </a:rPr>
              <a:t>new</a:t>
            </a:r>
          </a:p>
        </p:txBody>
      </p:sp>
      <p:sp>
        <p:nvSpPr>
          <p:cNvPr id="22547" name="Text Box 25"/>
          <p:cNvSpPr txBox="1">
            <a:spLocks noChangeArrowheads="1"/>
          </p:cNvSpPr>
          <p:nvPr/>
        </p:nvSpPr>
        <p:spPr bwMode="auto">
          <a:xfrm>
            <a:off x="1104900" y="2404646"/>
            <a:ext cx="101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Century Gothic" pitchFamily="34" charset="0"/>
              </a:rPr>
              <a:t>original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4152900" y="4444425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entury Gothic" pitchFamily="34" charset="0"/>
              </a:rPr>
              <a:t>new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1193800" y="4487614"/>
            <a:ext cx="1739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entury Gothic" pitchFamily="34" charset="0"/>
              </a:rPr>
              <a:t>original</a:t>
            </a: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475957" y="5334000"/>
            <a:ext cx="86106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en-US" sz="8800" b="1" kern="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33554" y="5656629"/>
                <a:ext cx="4400692" cy="1162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𝐹𝑜𝑟𝑚𝑢𝑙𝑎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54" y="5656629"/>
                <a:ext cx="4400692" cy="11622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214313"/>
            <a:ext cx="90678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tx1"/>
                </a:solidFill>
                <a:latin typeface="Century Gothic" pitchFamily="34" charset="0"/>
              </a:rPr>
              <a:t>Dilations</a:t>
            </a:r>
            <a:endParaRPr lang="en-US" altLang="en-US" sz="4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475957" y="5334000"/>
            <a:ext cx="86106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en-US" sz="8800" b="1" kern="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Apply the dilation D to the polygon with the given vertices. Name the coordinates of the image points. Identify and describe the transformation as an enlargement or reduction.</a:t>
            </a:r>
          </a:p>
        </p:txBody>
      </p:sp>
      <p:pic>
        <p:nvPicPr>
          <p:cNvPr id="26" name="Picture 25" descr="BUGE11SE_C07_L02B_T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3066039" cy="40386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77695" y="2190929"/>
                <a:ext cx="3170035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695" y="2190929"/>
                <a:ext cx="3170035" cy="9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86720" y="3379113"/>
                <a:ext cx="48810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4,10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−6,4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(4,−4)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720" y="3379113"/>
                <a:ext cx="488108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179513" y="4120767"/>
                <a:ext cx="44024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,           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,          </m:t>
                        </m:r>
                      </m:e>
                    </m:d>
                  </m:oMath>
                </a14:m>
                <a:r>
                  <a:rPr lang="en-US" sz="2800" dirty="0" smtClean="0"/>
                  <a:t>,</a:t>
                </a:r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513" y="4120767"/>
                <a:ext cx="4402423" cy="523220"/>
              </a:xfrm>
              <a:prstGeom prst="rect">
                <a:avLst/>
              </a:prstGeom>
              <a:blipFill>
                <a:blip r:embed="rId5"/>
                <a:stretch>
                  <a:fillRect t="-12791" r="-2216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47562" y="4804327"/>
                <a:ext cx="31728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′(         , 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562" y="4804327"/>
                <a:ext cx="317285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186720" y="5417395"/>
            <a:ext cx="4957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This shape is a/n __________________________.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The scale factor is _________.</a:t>
            </a:r>
          </a:p>
        </p:txBody>
      </p:sp>
    </p:spTree>
    <p:extLst>
      <p:ext uri="{BB962C8B-B14F-4D97-AF65-F5344CB8AC3E}">
        <p14:creationId xmlns:p14="http://schemas.microsoft.com/office/powerpoint/2010/main" val="21684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214313"/>
            <a:ext cx="90678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 smtClean="0">
                <a:solidFill>
                  <a:schemeClr val="tx1"/>
                </a:solidFill>
                <a:latin typeface="Century Gothic" pitchFamily="34" charset="0"/>
              </a:rPr>
              <a:t>Dilations</a:t>
            </a:r>
            <a:endParaRPr lang="en-US" altLang="en-US" sz="4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475957" y="5334000"/>
            <a:ext cx="86106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en-US" sz="8800" b="1" kern="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Apply the dilation D to the polygon with the given vertices. Name the coordinates of the image points. Identify and describe the transformation as an enlargement or reduction.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65799" y="2501696"/>
                <a:ext cx="29363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799" y="2501696"/>
                <a:ext cx="293638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77643" y="3243350"/>
                <a:ext cx="46992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1,−1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2,1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(−2,1)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643" y="3243350"/>
                <a:ext cx="469923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134701" y="3980898"/>
                <a:ext cx="44040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,           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,          </m:t>
                        </m:r>
                      </m:e>
                    </m:d>
                  </m:oMath>
                </a14:m>
                <a:r>
                  <a:rPr lang="en-US" sz="2800" dirty="0" smtClean="0"/>
                  <a:t>,</a:t>
                </a:r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701" y="3980898"/>
                <a:ext cx="4404027" cy="523220"/>
              </a:xfrm>
              <a:prstGeom prst="rect">
                <a:avLst/>
              </a:prstGeom>
              <a:blipFill>
                <a:blip r:embed="rId4"/>
                <a:stretch>
                  <a:fillRect t="-11628" r="-2213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79621" y="4769083"/>
                <a:ext cx="31087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′(         , 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621" y="4769083"/>
                <a:ext cx="310873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186720" y="5417395"/>
            <a:ext cx="4957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This shape is a/n __________________________.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The scale factor is _________.</a:t>
            </a:r>
          </a:p>
        </p:txBody>
      </p:sp>
      <p:pic>
        <p:nvPicPr>
          <p:cNvPr id="12" name="Picture 11" descr="[image]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2250576"/>
            <a:ext cx="4091590" cy="4091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49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4495800"/>
          </a:xfrm>
        </p:spPr>
        <p:txBody>
          <a:bodyPr/>
          <a:lstStyle/>
          <a:p>
            <a:pPr eaLnBrk="1" hangingPunct="1"/>
            <a:r>
              <a:rPr lang="en-US" altLang="en-US" sz="10000" b="1">
                <a:solidFill>
                  <a:srgbClr val="FFFF00"/>
                </a:solidFill>
                <a:latin typeface="Berlin Sans FB Demi" pitchFamily="34" charset="0"/>
              </a:rPr>
              <a:t>Worksheet</a:t>
            </a:r>
            <a:endParaRPr lang="en-US" altLang="en-US" sz="5000" b="1">
              <a:latin typeface="Berlin Sans FB Demi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>
                <a:solidFill>
                  <a:srgbClr val="FFFF00"/>
                </a:solidFill>
                <a:latin typeface="Century Gothic" pitchFamily="34" charset="0"/>
              </a:rPr>
              <a:t>Similar Polygons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906588"/>
            <a:ext cx="8001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i="1" dirty="0">
                <a:latin typeface="Century Gothic" pitchFamily="34" charset="0"/>
              </a:rPr>
              <a:t>1. Corresponding angles are </a:t>
            </a:r>
            <a:r>
              <a:rPr lang="en-US" altLang="en-US" sz="4800" b="1" i="1" u="sng" dirty="0">
                <a:latin typeface="Century Gothic" pitchFamily="34" charset="0"/>
              </a:rPr>
              <a:t>congruent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3916363"/>
            <a:ext cx="8001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i="1" dirty="0">
                <a:latin typeface="Century Gothic" pitchFamily="34" charset="0"/>
              </a:rPr>
              <a:t>2. Corresponding sides are </a:t>
            </a:r>
            <a:r>
              <a:rPr lang="en-US" altLang="en-US" sz="4800" b="1" i="1" u="sng" dirty="0">
                <a:latin typeface="Century Gothic" pitchFamily="34" charset="0"/>
              </a:rPr>
              <a:t>proportional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>
                <a:solidFill>
                  <a:srgbClr val="FFFF00"/>
                </a:solidFill>
                <a:latin typeface="Century Gothic" pitchFamily="34" charset="0"/>
              </a:rPr>
              <a:t>Similar Polygons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001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i="1" dirty="0" smtClean="0">
                <a:latin typeface="Century Gothic" pitchFamily="34" charset="0"/>
              </a:rPr>
              <a:t>Have the same </a:t>
            </a:r>
            <a:r>
              <a:rPr lang="en-US" altLang="en-US" sz="4800" b="1" i="1" u="sng" dirty="0" smtClean="0">
                <a:latin typeface="Century Gothic" pitchFamily="34" charset="0"/>
              </a:rPr>
              <a:t>shape</a:t>
            </a:r>
            <a:r>
              <a:rPr lang="en-US" altLang="en-US" sz="4800" b="1" i="1" dirty="0" smtClean="0">
                <a:latin typeface="Century Gothic" pitchFamily="34" charset="0"/>
              </a:rPr>
              <a:t> but not necessarily the same </a:t>
            </a:r>
            <a:r>
              <a:rPr lang="en-US" altLang="en-US" sz="4800" b="1" i="1" u="sng" dirty="0" smtClean="0">
                <a:latin typeface="Century Gothic" pitchFamily="34" charset="0"/>
              </a:rPr>
              <a:t>size</a:t>
            </a:r>
            <a:r>
              <a:rPr lang="en-US" altLang="en-US" sz="4800" b="1" i="1" dirty="0" smtClean="0">
                <a:latin typeface="Century Gothic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i="1" dirty="0" smtClean="0">
                <a:latin typeface="Century Gothic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 dirty="0" smtClean="0">
                <a:solidFill>
                  <a:srgbClr val="FFCC00"/>
                </a:solidFill>
                <a:latin typeface="Century Gothic" pitchFamily="34" charset="0"/>
              </a:rPr>
              <a:t>*</a:t>
            </a:r>
            <a:r>
              <a:rPr lang="en-US" altLang="en-US" b="1" i="1" u="sng" dirty="0" smtClean="0">
                <a:solidFill>
                  <a:srgbClr val="FFCC00"/>
                </a:solidFill>
                <a:latin typeface="Century Gothic" pitchFamily="34" charset="0"/>
              </a:rPr>
              <a:t>Same size and shape is congruent</a:t>
            </a:r>
            <a:r>
              <a:rPr lang="en-US" altLang="en-US" b="1" i="1" dirty="0">
                <a:solidFill>
                  <a:srgbClr val="FFCC00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9508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>
                <a:solidFill>
                  <a:srgbClr val="FFFF00"/>
                </a:solidFill>
                <a:latin typeface="Century Gothic" pitchFamily="34" charset="0"/>
              </a:rPr>
              <a:t>Similarity Statement</a:t>
            </a:r>
            <a:endParaRPr lang="en-US" altLang="en-US" sz="4800" b="1" u="sng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 dirty="0">
                <a:latin typeface="Century Gothic" pitchFamily="34" charset="0"/>
                <a:sym typeface="Symbol" pitchFamily="18" charset="2"/>
              </a:rPr>
              <a:t></a:t>
            </a:r>
            <a:r>
              <a:rPr lang="en-US" altLang="en-US" sz="8000" b="1" dirty="0">
                <a:latin typeface="Century Gothic" pitchFamily="34" charset="0"/>
              </a:rPr>
              <a:t>ABC ~ </a:t>
            </a:r>
            <a:r>
              <a:rPr lang="en-US" altLang="en-US" sz="8000" b="1" dirty="0" smtClean="0">
                <a:latin typeface="Century Gothic" pitchFamily="34" charset="0"/>
                <a:sym typeface="Symbol" pitchFamily="18" charset="2"/>
              </a:rPr>
              <a:t>DEF</a:t>
            </a:r>
            <a:endParaRPr lang="en-US" altLang="en-US" sz="80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276600"/>
            <a:ext cx="37338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70856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 smtClean="0">
                <a:solidFill>
                  <a:srgbClr val="FFFF00"/>
                </a:solidFill>
                <a:latin typeface="Century Gothic" pitchFamily="34" charset="0"/>
              </a:rPr>
              <a:t>Exercise 1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 descr="Go07an_0702praA_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7559040" cy="23622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7034" y="1762036"/>
            <a:ext cx="9448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indent="-266700">
              <a:spcBef>
                <a:spcPts val="100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</a:tabLst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		Name the pairs of congruent angles.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	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66700" marR="0" indent="-266700">
              <a:spcBef>
                <a:spcPts val="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  <a:tab pos="203200" algn="r"/>
                <a:tab pos="266700" algn="l"/>
                <a:tab pos="2250440" algn="l"/>
              </a:tabLst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600" i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	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66700" marR="0" indent="-266700">
              <a:spcBef>
                <a:spcPts val="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  <a:tab pos="203200" algn="r"/>
                <a:tab pos="266700" algn="l"/>
                <a:tab pos="2250440" algn="l"/>
              </a:tabLst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600" i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B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	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66700" marR="0" indent="-266700">
              <a:spcBef>
                <a:spcPts val="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  <a:tab pos="203200" algn="r"/>
                <a:tab pos="266700" algn="l"/>
                <a:tab pos="2250440" algn="l"/>
              </a:tabLst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600" i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	</a:t>
            </a:r>
            <a:endParaRPr lang="en-US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 smtClean="0">
                <a:solidFill>
                  <a:srgbClr val="FFFF00"/>
                </a:solidFill>
                <a:latin typeface="Century Gothic" pitchFamily="34" charset="0"/>
              </a:rPr>
              <a:t>Exercise 2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 descr="Go07an_0702praA_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7559040" cy="23622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114300" y="1447940"/>
            <a:ext cx="944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indent="-266700">
              <a:spcBef>
                <a:spcPts val="100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</a:tabLst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Write the corresponding side lengths in the proportion. </a:t>
            </a:r>
            <a:endParaRPr lang="en-US" sz="36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82029" y="2675207"/>
                <a:ext cx="5766582" cy="144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num>
                        <m:den/>
                      </m:f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𝑫𝑬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𝑭𝑫</m:t>
                          </m:r>
                        </m:den>
                      </m:f>
                    </m:oMath>
                  </m:oMathPara>
                </a14:m>
                <a:endParaRPr lang="en-US" sz="4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029" y="2675207"/>
                <a:ext cx="5766582" cy="144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154413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 smtClean="0">
                <a:solidFill>
                  <a:srgbClr val="FFFF00"/>
                </a:solidFill>
                <a:latin typeface="Century Gothic" pitchFamily="34" charset="0"/>
              </a:rPr>
              <a:t>Exercise 3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447940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Circle 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the correct similarity statement. </a:t>
            </a:r>
            <a:endParaRPr lang="en-US" sz="3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</a:t>
            </a:r>
            <a:r>
              <a:rPr lang="en-US" sz="3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QRS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~ 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</a:t>
            </a:r>
            <a:r>
              <a:rPr lang="en-US" sz="3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KJL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</a:t>
            </a:r>
            <a:r>
              <a:rPr lang="en-US" sz="3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RSQ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~ 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</a:t>
            </a:r>
            <a:r>
              <a:rPr lang="en-US" sz="3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KJL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endParaRPr lang="en-US" sz="3600" dirty="0" smtClean="0">
              <a:solidFill>
                <a:schemeClr val="bg1"/>
              </a:solidFill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</a:t>
            </a:r>
            <a:r>
              <a:rPr lang="en-US" sz="3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QSR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~ 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</a:t>
            </a:r>
            <a:r>
              <a:rPr lang="en-US" sz="3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LKJ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 descr="Go07an_0702praA_0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782" y="3183063"/>
            <a:ext cx="4800600" cy="2924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66479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15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ZapfHumnst BT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ZapfHumnst BT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ZapfHumnst BT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ZapfHumnst BT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ZapfHumnst B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u="sng" dirty="0" smtClean="0">
                <a:solidFill>
                  <a:srgbClr val="FFFF00"/>
                </a:solidFill>
                <a:latin typeface="Century Gothic" pitchFamily="34" charset="0"/>
              </a:rPr>
              <a:t>Exercise 4</a:t>
            </a:r>
            <a:endParaRPr lang="en-US" altLang="en-US" sz="4800" b="1" u="sng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71582" y="6172200"/>
            <a:ext cx="1447800" cy="685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14300" y="1447940"/>
            <a:ext cx="944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indent="-266700">
              <a:spcBef>
                <a:spcPts val="1000"/>
              </a:spcBef>
              <a:spcAft>
                <a:spcPts val="0"/>
              </a:spcAft>
              <a:tabLst>
                <a:tab pos="203200" algn="r"/>
                <a:tab pos="266700" algn="l"/>
                <a:tab pos="5943600" algn="r"/>
              </a:tabLst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Write the corresponding side lengths in the proportion. </a:t>
            </a:r>
            <a:endParaRPr lang="en-US" sz="36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-533400" y="3352800"/>
                <a:ext cx="5766582" cy="144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𝑹𝑺</m:t>
                          </m:r>
                        </m:num>
                        <m:den/>
                      </m:f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𝑲𝑳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 sz="4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3400" y="3352800"/>
                <a:ext cx="5766582" cy="144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Go07an_0702praA_0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38680"/>
            <a:ext cx="4117145" cy="2507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92462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751128"/>
      </a:hlink>
      <a:folHlink>
        <a:srgbClr val="FFFFFF"/>
      </a:folHlink>
    </a:clrScheme>
    <a:fontScheme name="Default Design">
      <a:majorFont>
        <a:latin typeface="ZapfHumnst BT"/>
        <a:ea typeface=""/>
        <a:cs typeface=""/>
      </a:majorFont>
      <a:minorFont>
        <a:latin typeface="ZapfHumns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51128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751128"/>
      </a:hlink>
      <a:folHlink>
        <a:srgbClr val="FFFFFF"/>
      </a:folHlink>
    </a:clrScheme>
    <a:fontScheme name="Default Design">
      <a:majorFont>
        <a:latin typeface="ZapfHumnst BT"/>
        <a:ea typeface=""/>
        <a:cs typeface=""/>
      </a:majorFont>
      <a:minorFont>
        <a:latin typeface="ZapfHumns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51128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519</Words>
  <Application>Microsoft Office PowerPoint</Application>
  <PresentationFormat>On-screen Show (4:3)</PresentationFormat>
  <Paragraphs>134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Berlin Sans FB Demi</vt:lpstr>
      <vt:lpstr>Cambria Math</vt:lpstr>
      <vt:lpstr>Century Gothic</vt:lpstr>
      <vt:lpstr>Symbol</vt:lpstr>
      <vt:lpstr>Tahoma</vt:lpstr>
      <vt:lpstr>Times New Roman</vt:lpstr>
      <vt:lpstr>ZapfHumnst BT</vt:lpstr>
      <vt:lpstr>iRespondGraphMaster</vt:lpstr>
      <vt:lpstr>1_Default Design</vt:lpstr>
      <vt:lpstr>Equation</vt:lpstr>
      <vt:lpstr>Similar Polygons &amp; Scale Factor</vt:lpstr>
      <vt:lpstr>Similarity Ratio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Ratio of Similar Polygons</vt:lpstr>
      <vt:lpstr>Ratio of Similar Polygons</vt:lpstr>
      <vt:lpstr>Ratio of Similar Polygons</vt:lpstr>
      <vt:lpstr>Find the perimeter of the smaller triangle.</vt:lpstr>
      <vt:lpstr>The ratio of the perimeters of two similar polygons equals the ratio of any pair of corresponding sides.</vt:lpstr>
      <vt:lpstr>PowerPoint Presentation</vt:lpstr>
      <vt:lpstr>Scale Factor</vt:lpstr>
      <vt:lpstr>PowerPoint Presentation</vt:lpstr>
      <vt:lpstr>PowerPoint Presentation</vt:lpstr>
      <vt:lpstr>PowerPoint Presentation</vt:lpstr>
      <vt:lpstr>Worksheet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</dc:title>
  <dc:creator>Emily Freeman</dc:creator>
  <cp:lastModifiedBy>DeAnna Anderson</cp:lastModifiedBy>
  <cp:revision>78</cp:revision>
  <dcterms:created xsi:type="dcterms:W3CDTF">2007-09-13T20:05:36Z</dcterms:created>
  <dcterms:modified xsi:type="dcterms:W3CDTF">2017-11-06T13:56:57Z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